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9" r:id="rId3"/>
    <p:sldId id="438" r:id="rId4"/>
    <p:sldId id="293" r:id="rId5"/>
    <p:sldId id="306" r:id="rId6"/>
    <p:sldId id="309" r:id="rId7"/>
    <p:sldId id="277" r:id="rId8"/>
    <p:sldId id="439" r:id="rId9"/>
    <p:sldId id="362" r:id="rId10"/>
    <p:sldId id="363" r:id="rId11"/>
    <p:sldId id="364" r:id="rId12"/>
    <p:sldId id="409" r:id="rId13"/>
    <p:sldId id="302" r:id="rId14"/>
    <p:sldId id="279" r:id="rId15"/>
    <p:sldId id="440" r:id="rId16"/>
    <p:sldId id="365" r:id="rId17"/>
    <p:sldId id="410" r:id="rId18"/>
    <p:sldId id="411" r:id="rId19"/>
    <p:sldId id="437" r:id="rId20"/>
    <p:sldId id="280" r:id="rId21"/>
    <p:sldId id="441" r:id="rId22"/>
    <p:sldId id="370" r:id="rId23"/>
    <p:sldId id="412" r:id="rId24"/>
    <p:sldId id="413" r:id="rId25"/>
    <p:sldId id="414" r:id="rId26"/>
    <p:sldId id="310" r:id="rId27"/>
    <p:sldId id="282" r:id="rId28"/>
    <p:sldId id="442" r:id="rId29"/>
    <p:sldId id="378" r:id="rId30"/>
    <p:sldId id="379" r:id="rId31"/>
    <p:sldId id="380" r:id="rId32"/>
    <p:sldId id="283" r:id="rId33"/>
    <p:sldId id="443" r:id="rId34"/>
    <p:sldId id="382" r:id="rId35"/>
    <p:sldId id="383" r:id="rId36"/>
    <p:sldId id="384" r:id="rId37"/>
    <p:sldId id="385" r:id="rId38"/>
    <p:sldId id="415" r:id="rId39"/>
    <p:sldId id="311" r:id="rId40"/>
    <p:sldId id="350" r:id="rId41"/>
    <p:sldId id="444" r:id="rId42"/>
    <p:sldId id="416" r:id="rId43"/>
    <p:sldId id="417" r:id="rId44"/>
    <p:sldId id="418" r:id="rId45"/>
    <p:sldId id="419" r:id="rId46"/>
    <p:sldId id="435" r:id="rId47"/>
    <p:sldId id="436" r:id="rId48"/>
    <p:sldId id="394" r:id="rId49"/>
    <p:sldId id="445" r:id="rId50"/>
    <p:sldId id="420" r:id="rId51"/>
    <p:sldId id="421" r:id="rId52"/>
    <p:sldId id="356" r:id="rId53"/>
    <p:sldId id="446" r:id="rId54"/>
    <p:sldId id="357" r:id="rId55"/>
    <p:sldId id="358" r:id="rId56"/>
    <p:sldId id="359" r:id="rId57"/>
    <p:sldId id="360" r:id="rId58"/>
    <p:sldId id="361" r:id="rId59"/>
    <p:sldId id="292" r:id="rId6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49" autoAdjust="0"/>
    <p:restoredTop sz="94660"/>
  </p:normalViewPr>
  <p:slideViewPr>
    <p:cSldViewPr>
      <p:cViewPr varScale="1">
        <p:scale>
          <a:sx n="65" d="100"/>
          <a:sy n="65" d="100"/>
        </p:scale>
        <p:origin x="-121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C7E2F388-02C5-451A-A9C3-69BC84D4A9CA}" type="datetimeFigureOut">
              <a:rPr lang="pt-BR" smtClean="0"/>
              <a:t>09/06/2011</a:t>
            </a:fld>
            <a:endParaRPr lang="pt-B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pt-B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9B01194-75AE-4E4C-BC83-E048F7DE0BF8}" type="slidenum">
              <a:rPr lang="pt-BR" smtClean="0"/>
              <a:t>‹#›</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E2F388-02C5-451A-A9C3-69BC84D4A9CA}" type="datetimeFigureOut">
              <a:rPr lang="pt-BR" smtClean="0"/>
              <a:t>09/06/2011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9B01194-75AE-4E4C-BC83-E048F7DE0BF8}" type="slidenum">
              <a:rPr lang="pt-BR" smtClean="0"/>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7E2F388-02C5-451A-A9C3-69BC84D4A9CA}" type="datetimeFigureOut">
              <a:rPr lang="pt-BR" smtClean="0"/>
              <a:t>09/06/2011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9B01194-75AE-4E4C-BC83-E048F7DE0BF8}" type="slidenum">
              <a:rPr lang="pt-BR" smtClean="0"/>
              <a:t>‹#›</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C7E2F388-02C5-451A-A9C3-69BC84D4A9CA}" type="datetimeFigureOut">
              <a:rPr lang="pt-BR" smtClean="0"/>
              <a:t>09/06/2011</a:t>
            </a:fld>
            <a:endParaRPr lang="pt-BR"/>
          </a:p>
        </p:txBody>
      </p:sp>
      <p:sp>
        <p:nvSpPr>
          <p:cNvPr id="5" name="Footer Placeholder 4"/>
          <p:cNvSpPr>
            <a:spLocks noGrp="1"/>
          </p:cNvSpPr>
          <p:nvPr>
            <p:ph type="ftr" sz="quarter" idx="11"/>
          </p:nvPr>
        </p:nvSpPr>
        <p:spPr>
          <a:xfrm>
            <a:off x="457200" y="6480969"/>
            <a:ext cx="4260056" cy="300831"/>
          </a:xfrm>
        </p:spPr>
        <p:txBody>
          <a:bodyPr/>
          <a:lstStyle/>
          <a:p>
            <a:endParaRPr lang="pt-BR"/>
          </a:p>
        </p:txBody>
      </p:sp>
      <p:sp>
        <p:nvSpPr>
          <p:cNvPr id="6" name="Slide Number Placeholder 5"/>
          <p:cNvSpPr>
            <a:spLocks noGrp="1"/>
          </p:cNvSpPr>
          <p:nvPr>
            <p:ph type="sldNum" sz="quarter" idx="12"/>
          </p:nvPr>
        </p:nvSpPr>
        <p:spPr/>
        <p:txBody>
          <a:bodyPr/>
          <a:lstStyle/>
          <a:p>
            <a:fld id="{79B01194-75AE-4E4C-BC83-E048F7DE0BF8}" type="slidenum">
              <a:rPr lang="pt-BR" smtClean="0"/>
              <a:t>‹#›</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Date Placeholder 3"/>
          <p:cNvSpPr>
            <a:spLocks noGrp="1"/>
          </p:cNvSpPr>
          <p:nvPr>
            <p:ph type="dt" sz="half" idx="10"/>
          </p:nvPr>
        </p:nvSpPr>
        <p:spPr>
          <a:xfrm>
            <a:off x="6955632" y="6477000"/>
            <a:ext cx="2133600" cy="304800"/>
          </a:xfrm>
        </p:spPr>
        <p:txBody>
          <a:bodyPr/>
          <a:lstStyle/>
          <a:p>
            <a:fld id="{C7E2F388-02C5-451A-A9C3-69BC84D4A9CA}" type="datetimeFigureOut">
              <a:rPr lang="pt-BR" smtClean="0"/>
              <a:t>09/06/2011</a:t>
            </a:fld>
            <a:endParaRPr lang="pt-BR"/>
          </a:p>
        </p:txBody>
      </p:sp>
      <p:sp>
        <p:nvSpPr>
          <p:cNvPr id="5" name="Footer Placeholder 4"/>
          <p:cNvSpPr>
            <a:spLocks noGrp="1"/>
          </p:cNvSpPr>
          <p:nvPr>
            <p:ph type="ftr" sz="quarter" idx="11"/>
          </p:nvPr>
        </p:nvSpPr>
        <p:spPr>
          <a:xfrm>
            <a:off x="2619376" y="6480969"/>
            <a:ext cx="4260056" cy="300831"/>
          </a:xfrm>
        </p:spPr>
        <p:txBody>
          <a:bodyPr/>
          <a:lstStyle/>
          <a:p>
            <a:endParaRPr lang="pt-BR"/>
          </a:p>
        </p:txBody>
      </p:sp>
      <p:sp>
        <p:nvSpPr>
          <p:cNvPr id="6" name="Slide Number Placeholder 5"/>
          <p:cNvSpPr>
            <a:spLocks noGrp="1"/>
          </p:cNvSpPr>
          <p:nvPr>
            <p:ph type="sldNum" sz="quarter" idx="12"/>
          </p:nvPr>
        </p:nvSpPr>
        <p:spPr>
          <a:xfrm>
            <a:off x="8451056" y="809624"/>
            <a:ext cx="502920" cy="300831"/>
          </a:xfrm>
        </p:spPr>
        <p:txBody>
          <a:bodyPr/>
          <a:lstStyle/>
          <a:p>
            <a:fld id="{79B01194-75AE-4E4C-BC83-E048F7DE0BF8}" type="slidenum">
              <a:rPr lang="pt-BR" smtClean="0"/>
              <a:t>‹#›</a:t>
            </a:fld>
            <a:endParaRPr lang="pt-B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C7E2F388-02C5-451A-A9C3-69BC84D4A9CA}" type="datetimeFigureOut">
              <a:rPr lang="pt-BR" smtClean="0"/>
              <a:t>09/06/2011</a:t>
            </a:fld>
            <a:endParaRPr lang="pt-BR"/>
          </a:p>
        </p:txBody>
      </p:sp>
      <p:sp>
        <p:nvSpPr>
          <p:cNvPr id="6" name="Footer Placeholder 5"/>
          <p:cNvSpPr>
            <a:spLocks noGrp="1"/>
          </p:cNvSpPr>
          <p:nvPr>
            <p:ph type="ftr" sz="quarter" idx="11"/>
          </p:nvPr>
        </p:nvSpPr>
        <p:spPr>
          <a:xfrm>
            <a:off x="457200" y="6480969"/>
            <a:ext cx="4260056" cy="301752"/>
          </a:xfrm>
        </p:spPr>
        <p:txBody>
          <a:bodyPr/>
          <a:lstStyle/>
          <a:p>
            <a:endParaRPr lang="pt-BR"/>
          </a:p>
        </p:txBody>
      </p:sp>
      <p:sp>
        <p:nvSpPr>
          <p:cNvPr id="7" name="Slide Number Placeholder 6"/>
          <p:cNvSpPr>
            <a:spLocks noGrp="1"/>
          </p:cNvSpPr>
          <p:nvPr>
            <p:ph type="sldNum" sz="quarter" idx="12"/>
          </p:nvPr>
        </p:nvSpPr>
        <p:spPr>
          <a:xfrm>
            <a:off x="7589520" y="6480969"/>
            <a:ext cx="502920" cy="301752"/>
          </a:xfrm>
        </p:spPr>
        <p:txBody>
          <a:bodyPr/>
          <a:lstStyle/>
          <a:p>
            <a:fld id="{79B01194-75AE-4E4C-BC83-E048F7DE0BF8}" type="slidenum">
              <a:rPr lang="pt-BR" smtClean="0"/>
              <a:t>‹#›</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C7E2F388-02C5-451A-A9C3-69BC84D4A9CA}" type="datetimeFigureOut">
              <a:rPr lang="pt-BR" smtClean="0"/>
              <a:t>09/06/2011</a:t>
            </a:fld>
            <a:endParaRPr lang="pt-BR"/>
          </a:p>
        </p:txBody>
      </p:sp>
      <p:sp>
        <p:nvSpPr>
          <p:cNvPr id="8" name="Footer Placeholder 7"/>
          <p:cNvSpPr>
            <a:spLocks noGrp="1"/>
          </p:cNvSpPr>
          <p:nvPr>
            <p:ph type="ftr" sz="quarter" idx="11"/>
          </p:nvPr>
        </p:nvSpPr>
        <p:spPr>
          <a:xfrm>
            <a:off x="457200" y="6480969"/>
            <a:ext cx="4261104" cy="301752"/>
          </a:xfrm>
        </p:spPr>
        <p:txBody>
          <a:bodyPr/>
          <a:lstStyle/>
          <a:p>
            <a:endParaRPr lang="pt-B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79B01194-75AE-4E4C-BC83-E048F7DE0BF8}" type="slidenum">
              <a:rPr lang="pt-BR" smtClean="0"/>
              <a:t>‹#›</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7E2F388-02C5-451A-A9C3-69BC84D4A9CA}" type="datetimeFigureOut">
              <a:rPr lang="pt-BR" smtClean="0"/>
              <a:t>09/06/2011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9B01194-75AE-4E4C-BC83-E048F7DE0BF8}" type="slidenum">
              <a:rPr lang="pt-BR" smtClean="0"/>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C7E2F388-02C5-451A-A9C3-69BC84D4A9CA}" type="datetimeFigureOut">
              <a:rPr lang="pt-BR" smtClean="0"/>
              <a:t>09/06/2011</a:t>
            </a:fld>
            <a:endParaRPr lang="pt-BR"/>
          </a:p>
        </p:txBody>
      </p:sp>
      <p:sp>
        <p:nvSpPr>
          <p:cNvPr id="3" name="Footer Placeholder 2"/>
          <p:cNvSpPr>
            <a:spLocks noGrp="1"/>
          </p:cNvSpPr>
          <p:nvPr>
            <p:ph type="ftr" sz="quarter" idx="11"/>
          </p:nvPr>
        </p:nvSpPr>
        <p:spPr>
          <a:xfrm>
            <a:off x="457200" y="6481890"/>
            <a:ext cx="4260056" cy="300831"/>
          </a:xfrm>
        </p:spPr>
        <p:txBody>
          <a:bodyPr/>
          <a:lstStyle/>
          <a:p>
            <a:endParaRPr lang="pt-BR"/>
          </a:p>
        </p:txBody>
      </p:sp>
      <p:sp>
        <p:nvSpPr>
          <p:cNvPr id="4" name="Slide Number Placeholder 3"/>
          <p:cNvSpPr>
            <a:spLocks noGrp="1"/>
          </p:cNvSpPr>
          <p:nvPr>
            <p:ph type="sldNum" sz="quarter" idx="12"/>
          </p:nvPr>
        </p:nvSpPr>
        <p:spPr>
          <a:xfrm>
            <a:off x="7589520" y="6480969"/>
            <a:ext cx="502920" cy="301752"/>
          </a:xfrm>
        </p:spPr>
        <p:txBody>
          <a:bodyPr/>
          <a:lstStyle/>
          <a:p>
            <a:fld id="{79B01194-75AE-4E4C-BC83-E048F7DE0BF8}" type="slidenum">
              <a:rPr lang="pt-BR" smtClean="0"/>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C7E2F388-02C5-451A-A9C3-69BC84D4A9CA}" type="datetimeFigureOut">
              <a:rPr lang="pt-BR" smtClean="0"/>
              <a:t>09/06/2011</a:t>
            </a:fld>
            <a:endParaRPr lang="pt-B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pt-B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79B01194-75AE-4E4C-BC83-E048F7DE0BF8}" type="slidenum">
              <a:rPr lang="pt-BR" smtClean="0"/>
              <a:t>‹#›</a:t>
            </a:fld>
            <a:endParaRPr lang="pt-B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C7E2F388-02C5-451A-A9C3-69BC84D4A9CA}" type="datetimeFigureOut">
              <a:rPr lang="pt-BR" smtClean="0"/>
              <a:t>09/06/2011</a:t>
            </a:fld>
            <a:endParaRPr lang="pt-B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pt-B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79B01194-75AE-4E4C-BC83-E048F7DE0BF8}" type="slidenum">
              <a:rPr lang="pt-BR" smtClean="0"/>
              <a:t>‹#›</a:t>
            </a:fld>
            <a:endParaRPr lang="pt-B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C7E2F388-02C5-451A-A9C3-69BC84D4A9CA}" type="datetimeFigureOut">
              <a:rPr lang="pt-BR" smtClean="0"/>
              <a:t>09/06/2011</a:t>
            </a:fld>
            <a:endParaRPr lang="pt-B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pt-B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9B01194-75AE-4E4C-BC83-E048F7DE0BF8}" type="slidenum">
              <a:rPr lang="pt-BR" smtClean="0"/>
              <a:t>‹#›</a:t>
            </a:fld>
            <a:endParaRPr lang="pt-BR"/>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arnemoida.jpg (646×6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9599" y="4653136"/>
            <a:ext cx="3633405" cy="22048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amarao.jpg (499×3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78" y="-31274"/>
            <a:ext cx="2755077" cy="396432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1.bp.blogspot.com/_U_d8emXsUus/S81L391CDpI/AAAAAAAAANQ/RdHMF_VAZz8/s1600/frango-assad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0"/>
            <a:ext cx="3635896" cy="28529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7799" y="-22873"/>
            <a:ext cx="2771800" cy="3307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btitle 2"/>
          <p:cNvSpPr>
            <a:spLocks noGrp="1"/>
          </p:cNvSpPr>
          <p:nvPr>
            <p:ph type="subTitle" idx="1"/>
          </p:nvPr>
        </p:nvSpPr>
        <p:spPr>
          <a:xfrm>
            <a:off x="5476573" y="5729504"/>
            <a:ext cx="3991971" cy="1128495"/>
          </a:xfrm>
        </p:spPr>
        <p:txBody>
          <a:bodyPr>
            <a:normAutofit fontScale="77500" lnSpcReduction="20000"/>
          </a:bodyPr>
          <a:lstStyle/>
          <a:p>
            <a:endParaRPr lang="pt-BR" dirty="0" smtClean="0"/>
          </a:p>
          <a:p>
            <a:pPr algn="l"/>
            <a:r>
              <a:rPr lang="pt-BR" sz="3800" b="1" dirty="0" smtClean="0">
                <a:solidFill>
                  <a:schemeClr val="tx1"/>
                </a:solidFill>
                <a:latin typeface="+mj-lt"/>
              </a:rPr>
              <a:t>Com: Márcia Maria Rocha</a:t>
            </a:r>
            <a:endParaRPr lang="pt-BR" sz="3800" b="1" dirty="0">
              <a:solidFill>
                <a:schemeClr val="tx1"/>
              </a:solidFill>
              <a:latin typeface="+mj-lt"/>
            </a:endParaRPr>
          </a:p>
        </p:txBody>
      </p:sp>
      <p:pic>
        <p:nvPicPr>
          <p:cNvPr id="8" name="Picture 2" descr="sistema-circulat%C3%B3ria-do-peixe.jpg (450×33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508104" y="2852936"/>
            <a:ext cx="3635896" cy="18002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porco.jpg (316×3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7799" y="3284983"/>
            <a:ext cx="2771800" cy="20960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arne+de+sol.jpg (400×3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79" y="3920554"/>
            <a:ext cx="2755077" cy="29374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vaca.jpg (400×28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27798" y="5381079"/>
            <a:ext cx="2780306" cy="147861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H="1">
            <a:off x="2727798" y="-31274"/>
            <a:ext cx="1" cy="6890966"/>
          </a:xfrm>
          <a:prstGeom prst="line">
            <a:avLst/>
          </a:prstGeom>
          <a:effectLst>
            <a:glow rad="101600">
              <a:schemeClr val="accent2">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sp>
        <p:nvSpPr>
          <p:cNvPr id="5" name="Title 4"/>
          <p:cNvSpPr>
            <a:spLocks noGrp="1"/>
          </p:cNvSpPr>
          <p:nvPr>
            <p:ph type="ctrTitle"/>
          </p:nvPr>
        </p:nvSpPr>
        <p:spPr>
          <a:xfrm>
            <a:off x="-388759" y="116632"/>
            <a:ext cx="9540552" cy="3323649"/>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l"/>
            <a:r>
              <a:rPr lang="pt-BR"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Dicas de Armazenamento</a:t>
            </a:r>
            <a:br>
              <a:rPr lang="pt-BR" sz="8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br>
            <a:r>
              <a:rPr lang="pt-BR" sz="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a:r>
            <a:br>
              <a:rPr lang="pt-BR" sz="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br>
            <a:r>
              <a:rPr lang="pt-BR" sz="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a:r>
            <a:br>
              <a:rPr lang="pt-BR" sz="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br>
            <a:r>
              <a:rPr lang="pt-BR" sz="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a:r>
            <a:br>
              <a:rPr lang="pt-BR" sz="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br>
            <a:r>
              <a:rPr lang="pt-BR" sz="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t/>
            </a:r>
            <a:br>
              <a:rPr lang="pt-BR" sz="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rPr>
            </a:br>
            <a:endParaRPr lang="pt-BR" sz="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ndParaRPr>
          </a:p>
        </p:txBody>
      </p:sp>
      <p:cxnSp>
        <p:nvCxnSpPr>
          <p:cNvPr id="15" name="Straight Connector 14"/>
          <p:cNvCxnSpPr/>
          <p:nvPr/>
        </p:nvCxnSpPr>
        <p:spPr>
          <a:xfrm>
            <a:off x="-27279" y="3920554"/>
            <a:ext cx="2755077" cy="125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508105" y="2852936"/>
            <a:ext cx="3635895" cy="0"/>
          </a:xfrm>
          <a:prstGeom prst="line">
            <a:avLst/>
          </a:prstGeom>
          <a:effectLst>
            <a:glow rad="101600">
              <a:schemeClr val="accent2">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23" name="Straight Connector 22"/>
          <p:cNvCxnSpPr/>
          <p:nvPr/>
        </p:nvCxnSpPr>
        <p:spPr>
          <a:xfrm flipV="1">
            <a:off x="5497109" y="-12948"/>
            <a:ext cx="10997" cy="6870948"/>
          </a:xfrm>
          <a:prstGeom prst="line">
            <a:avLst/>
          </a:prstGeom>
        </p:spPr>
        <p:style>
          <a:lnRef idx="3">
            <a:schemeClr val="accent1"/>
          </a:lnRef>
          <a:fillRef idx="0">
            <a:schemeClr val="accent1"/>
          </a:fillRef>
          <a:effectRef idx="2">
            <a:schemeClr val="accent1"/>
          </a:effectRef>
          <a:fontRef idx="minor">
            <a:schemeClr val="tx1"/>
          </a:fontRef>
        </p:style>
      </p:cxnSp>
      <p:cxnSp>
        <p:nvCxnSpPr>
          <p:cNvPr id="24" name="Straight Connector 23"/>
          <p:cNvCxnSpPr/>
          <p:nvPr/>
        </p:nvCxnSpPr>
        <p:spPr>
          <a:xfrm flipV="1">
            <a:off x="9144000" y="-15636"/>
            <a:ext cx="1" cy="6873636"/>
          </a:xfrm>
          <a:prstGeom prst="line">
            <a:avLst/>
          </a:prstGeom>
          <a:effectLst>
            <a:glow rad="101600">
              <a:schemeClr val="accent2">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25" name="Straight Connector 24"/>
          <p:cNvCxnSpPr/>
          <p:nvPr/>
        </p:nvCxnSpPr>
        <p:spPr>
          <a:xfrm flipH="1">
            <a:off x="-27278" y="3954301"/>
            <a:ext cx="2755078" cy="0"/>
          </a:xfrm>
          <a:prstGeom prst="line">
            <a:avLst/>
          </a:prstGeom>
          <a:effectLst>
            <a:glow rad="101600">
              <a:schemeClr val="accent2">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26" name="Straight Connector 25"/>
          <p:cNvCxnSpPr/>
          <p:nvPr/>
        </p:nvCxnSpPr>
        <p:spPr>
          <a:xfrm flipH="1" flipV="1">
            <a:off x="-31894" y="-31274"/>
            <a:ext cx="9175894" cy="15637"/>
          </a:xfrm>
          <a:prstGeom prst="line">
            <a:avLst/>
          </a:prstGeom>
          <a:effectLst>
            <a:glow rad="101600">
              <a:schemeClr val="accent2">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27" name="Straight Connector 26"/>
          <p:cNvCxnSpPr/>
          <p:nvPr/>
        </p:nvCxnSpPr>
        <p:spPr>
          <a:xfrm flipH="1" flipV="1">
            <a:off x="-36511" y="-12948"/>
            <a:ext cx="9233" cy="6870947"/>
          </a:xfrm>
          <a:prstGeom prst="line">
            <a:avLst/>
          </a:prstGeom>
          <a:effectLst>
            <a:glow rad="101600">
              <a:schemeClr val="accent2">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28" name="Straight Connector 27"/>
          <p:cNvCxnSpPr/>
          <p:nvPr/>
        </p:nvCxnSpPr>
        <p:spPr>
          <a:xfrm flipH="1">
            <a:off x="2727800" y="3310136"/>
            <a:ext cx="2780305" cy="0"/>
          </a:xfrm>
          <a:prstGeom prst="line">
            <a:avLst/>
          </a:prstGeom>
          <a:effectLst>
            <a:glow rad="101600">
              <a:schemeClr val="accent2">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29" name="Straight Connector 28"/>
          <p:cNvCxnSpPr/>
          <p:nvPr/>
        </p:nvCxnSpPr>
        <p:spPr>
          <a:xfrm flipH="1">
            <a:off x="2727799" y="5400689"/>
            <a:ext cx="2769310" cy="0"/>
          </a:xfrm>
          <a:prstGeom prst="line">
            <a:avLst/>
          </a:prstGeom>
          <a:effectLst>
            <a:glow rad="101600">
              <a:schemeClr val="accent2">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30" name="Straight Connector 29"/>
          <p:cNvCxnSpPr/>
          <p:nvPr/>
        </p:nvCxnSpPr>
        <p:spPr>
          <a:xfrm flipH="1">
            <a:off x="5497109" y="4654717"/>
            <a:ext cx="3635895" cy="0"/>
          </a:xfrm>
          <a:prstGeom prst="line">
            <a:avLst/>
          </a:prstGeom>
          <a:effectLst>
            <a:glow rad="101600">
              <a:schemeClr val="accent2">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cxnSp>
        <p:nvCxnSpPr>
          <p:cNvPr id="43" name="Straight Connector 42"/>
          <p:cNvCxnSpPr/>
          <p:nvPr/>
        </p:nvCxnSpPr>
        <p:spPr>
          <a:xfrm flipH="1" flipV="1">
            <a:off x="-42890" y="6842362"/>
            <a:ext cx="9175894" cy="15637"/>
          </a:xfrm>
          <a:prstGeom prst="line">
            <a:avLst/>
          </a:prstGeom>
          <a:effectLst>
            <a:glow rad="101600">
              <a:schemeClr val="accent2">
                <a:satMod val="175000"/>
                <a:alpha val="40000"/>
              </a:schemeClr>
            </a:glow>
            <a:outerShdw blurRad="40000" dist="23000" dir="5400000" rotWithShape="0">
              <a:srgbClr val="000000">
                <a:alpha val="35000"/>
              </a:srgbClr>
            </a:outerShdw>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345474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3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par>
                                <p:cTn id="35" presetID="31"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1000" fill="hold"/>
                                        <p:tgtEl>
                                          <p:spTgt spid="9"/>
                                        </p:tgtEl>
                                        <p:attrNameLst>
                                          <p:attrName>ppt_w</p:attrName>
                                        </p:attrNameLst>
                                      </p:cBhvr>
                                      <p:tavLst>
                                        <p:tav tm="0">
                                          <p:val>
                                            <p:fltVal val="0"/>
                                          </p:val>
                                        </p:tav>
                                        <p:tav tm="100000">
                                          <p:val>
                                            <p:strVal val="#ppt_w"/>
                                          </p:val>
                                        </p:tav>
                                      </p:tavLst>
                                    </p:anim>
                                    <p:anim calcmode="lin" valueType="num">
                                      <p:cBhvr>
                                        <p:cTn id="38" dur="1000" fill="hold"/>
                                        <p:tgtEl>
                                          <p:spTgt spid="9"/>
                                        </p:tgtEl>
                                        <p:attrNameLst>
                                          <p:attrName>ppt_h</p:attrName>
                                        </p:attrNameLst>
                                      </p:cBhvr>
                                      <p:tavLst>
                                        <p:tav tm="0">
                                          <p:val>
                                            <p:fltVal val="0"/>
                                          </p:val>
                                        </p:tav>
                                        <p:tav tm="100000">
                                          <p:val>
                                            <p:strVal val="#ppt_h"/>
                                          </p:val>
                                        </p:tav>
                                      </p:tavLst>
                                    </p:anim>
                                    <p:anim calcmode="lin" valueType="num">
                                      <p:cBhvr>
                                        <p:cTn id="39" dur="1000" fill="hold"/>
                                        <p:tgtEl>
                                          <p:spTgt spid="9"/>
                                        </p:tgtEl>
                                        <p:attrNameLst>
                                          <p:attrName>style.rotation</p:attrName>
                                        </p:attrNameLst>
                                      </p:cBhvr>
                                      <p:tavLst>
                                        <p:tav tm="0">
                                          <p:val>
                                            <p:fltVal val="90"/>
                                          </p:val>
                                        </p:tav>
                                        <p:tav tm="100000">
                                          <p:val>
                                            <p:fltVal val="0"/>
                                          </p:val>
                                        </p:tav>
                                      </p:tavLst>
                                    </p:anim>
                                    <p:animEffect transition="in" filter="fade">
                                      <p:cBhvr>
                                        <p:cTn id="40" dur="1000"/>
                                        <p:tgtEl>
                                          <p:spTgt spid="9"/>
                                        </p:tgtEl>
                                      </p:cBhvr>
                                    </p:animEffect>
                                  </p:childTnLst>
                                </p:cTn>
                              </p:par>
                              <p:par>
                                <p:cTn id="41" presetID="3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par>
                                <p:cTn id="47" presetID="3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1000" fill="hold"/>
                                        <p:tgtEl>
                                          <p:spTgt spid="11"/>
                                        </p:tgtEl>
                                        <p:attrNameLst>
                                          <p:attrName>ppt_w</p:attrName>
                                        </p:attrNameLst>
                                      </p:cBhvr>
                                      <p:tavLst>
                                        <p:tav tm="0">
                                          <p:val>
                                            <p:fltVal val="0"/>
                                          </p:val>
                                        </p:tav>
                                        <p:tav tm="100000">
                                          <p:val>
                                            <p:strVal val="#ppt_w"/>
                                          </p:val>
                                        </p:tav>
                                      </p:tavLst>
                                    </p:anim>
                                    <p:anim calcmode="lin" valueType="num">
                                      <p:cBhvr>
                                        <p:cTn id="50" dur="1000" fill="hold"/>
                                        <p:tgtEl>
                                          <p:spTgt spid="11"/>
                                        </p:tgtEl>
                                        <p:attrNameLst>
                                          <p:attrName>ppt_h</p:attrName>
                                        </p:attrNameLst>
                                      </p:cBhvr>
                                      <p:tavLst>
                                        <p:tav tm="0">
                                          <p:val>
                                            <p:fltVal val="0"/>
                                          </p:val>
                                        </p:tav>
                                        <p:tav tm="100000">
                                          <p:val>
                                            <p:strVal val="#ppt_h"/>
                                          </p:val>
                                        </p:tav>
                                      </p:tavLst>
                                    </p:anim>
                                    <p:anim calcmode="lin" valueType="num">
                                      <p:cBhvr>
                                        <p:cTn id="51" dur="1000" fill="hold"/>
                                        <p:tgtEl>
                                          <p:spTgt spid="11"/>
                                        </p:tgtEl>
                                        <p:attrNameLst>
                                          <p:attrName>style.rotation</p:attrName>
                                        </p:attrNameLst>
                                      </p:cBhvr>
                                      <p:tavLst>
                                        <p:tav tm="0">
                                          <p:val>
                                            <p:fltVal val="90"/>
                                          </p:val>
                                        </p:tav>
                                        <p:tav tm="100000">
                                          <p:val>
                                            <p:fltVal val="0"/>
                                          </p:val>
                                        </p:tav>
                                      </p:tavLst>
                                    </p:anim>
                                    <p:animEffect transition="in" filter="fade">
                                      <p:cBhvr>
                                        <p:cTn id="52" dur="1000"/>
                                        <p:tgtEl>
                                          <p:spTgt spid="11"/>
                                        </p:tgtEl>
                                      </p:cBhvr>
                                    </p:animEffect>
                                  </p:childTnLst>
                                </p:cTn>
                              </p:par>
                              <p:par>
                                <p:cTn id="53" presetID="31" presetClass="entr" presetSubtype="0" fill="hold"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1000" fill="hold"/>
                                        <p:tgtEl>
                                          <p:spTgt spid="12"/>
                                        </p:tgtEl>
                                        <p:attrNameLst>
                                          <p:attrName>ppt_w</p:attrName>
                                        </p:attrNameLst>
                                      </p:cBhvr>
                                      <p:tavLst>
                                        <p:tav tm="0">
                                          <p:val>
                                            <p:fltVal val="0"/>
                                          </p:val>
                                        </p:tav>
                                        <p:tav tm="100000">
                                          <p:val>
                                            <p:strVal val="#ppt_w"/>
                                          </p:val>
                                        </p:tav>
                                      </p:tavLst>
                                    </p:anim>
                                    <p:anim calcmode="lin" valueType="num">
                                      <p:cBhvr>
                                        <p:cTn id="56" dur="1000" fill="hold"/>
                                        <p:tgtEl>
                                          <p:spTgt spid="12"/>
                                        </p:tgtEl>
                                        <p:attrNameLst>
                                          <p:attrName>ppt_h</p:attrName>
                                        </p:attrNameLst>
                                      </p:cBhvr>
                                      <p:tavLst>
                                        <p:tav tm="0">
                                          <p:val>
                                            <p:fltVal val="0"/>
                                          </p:val>
                                        </p:tav>
                                        <p:tav tm="100000">
                                          <p:val>
                                            <p:strVal val="#ppt_h"/>
                                          </p:val>
                                        </p:tav>
                                      </p:tavLst>
                                    </p:anim>
                                    <p:anim calcmode="lin" valueType="num">
                                      <p:cBhvr>
                                        <p:cTn id="57" dur="1000" fill="hold"/>
                                        <p:tgtEl>
                                          <p:spTgt spid="12"/>
                                        </p:tgtEl>
                                        <p:attrNameLst>
                                          <p:attrName>style.rotation</p:attrName>
                                        </p:attrNameLst>
                                      </p:cBhvr>
                                      <p:tavLst>
                                        <p:tav tm="0">
                                          <p:val>
                                            <p:fltVal val="90"/>
                                          </p:val>
                                        </p:tav>
                                        <p:tav tm="100000">
                                          <p:val>
                                            <p:fltVal val="0"/>
                                          </p:val>
                                        </p:tav>
                                      </p:tavLst>
                                    </p:anim>
                                    <p:animEffect transition="in" filter="fade">
                                      <p:cBhvr>
                                        <p:cTn id="58" dur="1000"/>
                                        <p:tgtEl>
                                          <p:spTgt spid="12"/>
                                        </p:tgtEl>
                                      </p:cBhvr>
                                    </p:animEffect>
                                  </p:childTnLst>
                                </p:cTn>
                              </p:par>
                              <p:par>
                                <p:cTn id="59" presetID="31" presetClass="entr" presetSubtype="0"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1000" fill="hold"/>
                                        <p:tgtEl>
                                          <p:spTgt spid="13"/>
                                        </p:tgtEl>
                                        <p:attrNameLst>
                                          <p:attrName>ppt_w</p:attrName>
                                        </p:attrNameLst>
                                      </p:cBhvr>
                                      <p:tavLst>
                                        <p:tav tm="0">
                                          <p:val>
                                            <p:fltVal val="0"/>
                                          </p:val>
                                        </p:tav>
                                        <p:tav tm="100000">
                                          <p:val>
                                            <p:strVal val="#ppt_w"/>
                                          </p:val>
                                        </p:tav>
                                      </p:tavLst>
                                    </p:anim>
                                    <p:anim calcmode="lin" valueType="num">
                                      <p:cBhvr>
                                        <p:cTn id="62" dur="1000" fill="hold"/>
                                        <p:tgtEl>
                                          <p:spTgt spid="13"/>
                                        </p:tgtEl>
                                        <p:attrNameLst>
                                          <p:attrName>ppt_h</p:attrName>
                                        </p:attrNameLst>
                                      </p:cBhvr>
                                      <p:tavLst>
                                        <p:tav tm="0">
                                          <p:val>
                                            <p:fltVal val="0"/>
                                          </p:val>
                                        </p:tav>
                                        <p:tav tm="100000">
                                          <p:val>
                                            <p:strVal val="#ppt_h"/>
                                          </p:val>
                                        </p:tav>
                                      </p:tavLst>
                                    </p:anim>
                                    <p:anim calcmode="lin" valueType="num">
                                      <p:cBhvr>
                                        <p:cTn id="63" dur="1000" fill="hold"/>
                                        <p:tgtEl>
                                          <p:spTgt spid="13"/>
                                        </p:tgtEl>
                                        <p:attrNameLst>
                                          <p:attrName>style.rotation</p:attrName>
                                        </p:attrNameLst>
                                      </p:cBhvr>
                                      <p:tavLst>
                                        <p:tav tm="0">
                                          <p:val>
                                            <p:fltVal val="90"/>
                                          </p:val>
                                        </p:tav>
                                        <p:tav tm="100000">
                                          <p:val>
                                            <p:fltVal val="0"/>
                                          </p:val>
                                        </p:tav>
                                      </p:tavLst>
                                    </p:anim>
                                    <p:animEffect transition="in" filter="fade">
                                      <p:cBhvr>
                                        <p:cTn id="6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88640"/>
            <a:ext cx="8856984" cy="6771084"/>
          </a:xfrm>
          <a:prstGeom prst="rect">
            <a:avLst/>
          </a:prstGeom>
          <a:noFill/>
        </p:spPr>
        <p:txBody>
          <a:bodyPr wrap="square" rtlCol="0">
            <a:spAutoFit/>
          </a:bodyPr>
          <a:lstStyle/>
          <a:p>
            <a:r>
              <a:rPr lang="pt-BR" sz="3100" b="1" i="1" dirty="0"/>
              <a:t>Modo de preparar: </a:t>
            </a:r>
            <a:r>
              <a:rPr lang="pt-BR" sz="3100" i="1" dirty="0"/>
              <a:t>Temperar bem o frango com todos os temperos costumeiros, cebola ralada, alho, cheiro verde, pimenta vermelha e 1 colher de chá de sal, espremer 2 limões. Deixar no tempero em lugar fresco por 24 hs. </a:t>
            </a:r>
            <a:endParaRPr lang="pt-BR" sz="3100" dirty="0"/>
          </a:p>
          <a:p>
            <a:r>
              <a:rPr lang="pt-BR" sz="3100" i="1" dirty="0"/>
              <a:t>Derreter numa panela a gelatina em ½ litro de água e os 2 tabletes de knorr de galinha. </a:t>
            </a:r>
            <a:endParaRPr lang="pt-BR" sz="3100" dirty="0"/>
          </a:p>
          <a:p>
            <a:r>
              <a:rPr lang="pt-BR" sz="3100" i="1" dirty="0"/>
              <a:t>Quando a gelatina estiver fria colocá-la num vidro ou lata inoxidável, tirar o frango do tempero e colocá-lo numa peneira ou coador e deixar ficar bem seco, depois colocá-lo no vidro. Colocar o vidro em banho-maria durante 40 minutos. </a:t>
            </a:r>
            <a:endParaRPr lang="pt-BR" sz="3100" dirty="0">
              <a:latin typeface="+mj-lt"/>
            </a:endParaRPr>
          </a:p>
        </p:txBody>
      </p:sp>
    </p:spTree>
    <p:extLst>
      <p:ext uri="{BB962C8B-B14F-4D97-AF65-F5344CB8AC3E}">
        <p14:creationId xmlns:p14="http://schemas.microsoft.com/office/powerpoint/2010/main" val="27624442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385782"/>
            <a:ext cx="8856984" cy="5632311"/>
          </a:xfrm>
          <a:prstGeom prst="rect">
            <a:avLst/>
          </a:prstGeom>
          <a:noFill/>
        </p:spPr>
        <p:txBody>
          <a:bodyPr wrap="square" rtlCol="0">
            <a:spAutoFit/>
          </a:bodyPr>
          <a:lstStyle/>
          <a:p>
            <a:r>
              <a:rPr lang="pt-BR" sz="4000" i="1" dirty="0"/>
              <a:t>Antes de fechar o vidro, o fundo da tampa deve ser forrado com parafina. </a:t>
            </a:r>
            <a:endParaRPr lang="pt-BR" sz="4000" dirty="0"/>
          </a:p>
          <a:p>
            <a:r>
              <a:rPr lang="pt-BR" sz="4000" i="1" dirty="0"/>
              <a:t>Fechar o vidro e nas beiradas passar também parafina derretida. Guardar em lugar fresco, não precisando ser em geladeira ou freezer. </a:t>
            </a:r>
            <a:endParaRPr lang="pt-BR" sz="4000" dirty="0"/>
          </a:p>
          <a:p>
            <a:r>
              <a:rPr lang="pt-BR" sz="4000" b="1" i="1" dirty="0"/>
              <a:t>Tempo de duração: 2 anos</a:t>
            </a:r>
            <a:r>
              <a:rPr lang="pt-BR" sz="4000" b="1" i="1" dirty="0" smtClean="0"/>
              <a:t>.</a:t>
            </a:r>
            <a:endParaRPr lang="pt-BR" sz="4000" dirty="0"/>
          </a:p>
        </p:txBody>
      </p:sp>
    </p:spTree>
    <p:extLst>
      <p:ext uri="{BB962C8B-B14F-4D97-AF65-F5344CB8AC3E}">
        <p14:creationId xmlns:p14="http://schemas.microsoft.com/office/powerpoint/2010/main" val="27624442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36" y="117693"/>
            <a:ext cx="8856984" cy="6740307"/>
          </a:xfrm>
          <a:prstGeom prst="rect">
            <a:avLst/>
          </a:prstGeom>
          <a:effectLst>
            <a:outerShdw blurRad="40000" dist="23000" dir="5400000" rotWithShape="0">
              <a:srgbClr val="000000">
                <a:alpha val="35000"/>
              </a:srgbClr>
            </a:outerShdw>
          </a:effectLst>
        </p:spPr>
        <p:style>
          <a:lnRef idx="0">
            <a:schemeClr val="dk1"/>
          </a:lnRef>
          <a:fillRef idx="3">
            <a:schemeClr val="dk1"/>
          </a:fillRef>
          <a:effectRef idx="3">
            <a:schemeClr val="dk1"/>
          </a:effectRef>
          <a:fontRef idx="minor">
            <a:schemeClr val="lt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pt-BR" sz="7200" b="1" i="1" cap="all" dirty="0" smtClean="0">
                <a:ln/>
                <a:solidFill>
                  <a:schemeClr val="accent1"/>
                </a:solidFill>
                <a:effectLst>
                  <a:outerShdw blurRad="19685" dist="12700" dir="5400000" algn="tl" rotWithShape="0">
                    <a:schemeClr val="accent1">
                      <a:satMod val="130000"/>
                      <a:alpha val="60000"/>
                    </a:schemeClr>
                  </a:outerShdw>
                </a:effectLst>
              </a:rPr>
              <a:t>Obs </a:t>
            </a:r>
            <a:r>
              <a:rPr lang="pt-BR" sz="7200" b="1" i="1" cap="all" dirty="0">
                <a:ln/>
                <a:solidFill>
                  <a:schemeClr val="accent1"/>
                </a:solidFill>
                <a:effectLst>
                  <a:outerShdw blurRad="19685" dist="12700" dir="5400000" algn="tl" rotWithShape="0">
                    <a:schemeClr val="accent1">
                      <a:satMod val="130000"/>
                      <a:alpha val="60000"/>
                    </a:schemeClr>
                  </a:outerShdw>
                </a:effectLst>
              </a:rPr>
              <a:t>- Se for colocar em lata, fechar a lata além da parafina com fita adesiva. </a:t>
            </a:r>
            <a:endParaRPr lang="pt-BR" sz="7200" b="1" cap="all" dirty="0">
              <a:ln/>
              <a:solidFill>
                <a:schemeClr val="accent1"/>
              </a:solidFill>
              <a:effectLst>
                <a:outerShdw blurRad="19685" dist="12700" dir="5400000" algn="tl" rotWithShape="0">
                  <a:schemeClr val="accent1">
                    <a:satMod val="130000"/>
                    <a:alpha val="60000"/>
                  </a:schemeClr>
                </a:outerShdw>
              </a:effectLst>
              <a:latin typeface="+mj-lt"/>
            </a:endParaRPr>
          </a:p>
        </p:txBody>
      </p:sp>
    </p:spTree>
    <p:extLst>
      <p:ext uri="{BB962C8B-B14F-4D97-AF65-F5344CB8AC3E}">
        <p14:creationId xmlns:p14="http://schemas.microsoft.com/office/powerpoint/2010/main" val="22791911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11560" y="1080120"/>
            <a:ext cx="7868763" cy="4797152"/>
          </a:xfrm>
          <a:gradFill>
            <a:gsLst>
              <a:gs pos="0">
                <a:schemeClr val="accent1">
                  <a:tint val="50000"/>
                  <a:satMod val="300000"/>
                  <a:alpha val="0"/>
                </a:schemeClr>
              </a:gs>
              <a:gs pos="35000">
                <a:schemeClr val="accent1">
                  <a:tint val="37000"/>
                  <a:satMod val="300000"/>
                </a:schemeClr>
              </a:gs>
              <a:gs pos="100000">
                <a:schemeClr val="accent1">
                  <a:tint val="15000"/>
                  <a:satMod val="350000"/>
                </a:schemeClr>
              </a:gs>
            </a:gsLst>
          </a:gradFill>
          <a:effectLst>
            <a:glow rad="228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ormAutofit/>
          </a:bodyPr>
          <a:lstStyle/>
          <a:p>
            <a:pPr algn="l"/>
            <a:r>
              <a:rPr lang="pt-BR" sz="3200" b="1" dirty="0">
                <a:solidFill>
                  <a:schemeClr val="bg1"/>
                </a:solidFill>
                <a:latin typeface="+mj-lt"/>
              </a:rPr>
              <a:t>Um viver previdente significa:</a:t>
            </a:r>
            <a:endParaRPr lang="pt-BR" sz="3200" dirty="0">
              <a:solidFill>
                <a:schemeClr val="bg1"/>
              </a:solidFill>
              <a:latin typeface="+mj-lt"/>
            </a:endParaRPr>
          </a:p>
          <a:p>
            <a:pPr algn="l"/>
            <a:r>
              <a:rPr lang="pt-BR" sz="3200" dirty="0">
                <a:solidFill>
                  <a:schemeClr val="bg1"/>
                </a:solidFill>
                <a:latin typeface="+mj-lt"/>
              </a:rPr>
              <a:t>“Fazer reservas para o futuro enquanto são satisfeitas as necessidades do presente.”</a:t>
            </a:r>
          </a:p>
          <a:p>
            <a:pPr algn="l"/>
            <a:r>
              <a:rPr lang="pt-BR" sz="3200" dirty="0">
                <a:solidFill>
                  <a:schemeClr val="bg1"/>
                </a:solidFill>
                <a:latin typeface="+mj-lt"/>
              </a:rPr>
              <a:t>“Um viver sábio e previdente é o que edifica o caráter e aumenta o nosso bem-estar material,</a:t>
            </a:r>
          </a:p>
          <a:p>
            <a:pPr algn="l"/>
            <a:r>
              <a:rPr lang="pt-BR" sz="3200" dirty="0">
                <a:solidFill>
                  <a:schemeClr val="bg1"/>
                </a:solidFill>
                <a:latin typeface="+mj-lt"/>
              </a:rPr>
              <a:t>social, emocional e espiritual.” (Spencer W. Kimball</a:t>
            </a:r>
            <a:r>
              <a:rPr lang="pt-BR" sz="3200" dirty="0" smtClean="0">
                <a:solidFill>
                  <a:schemeClr val="bg1"/>
                </a:solidFill>
                <a:latin typeface="+mj-lt"/>
              </a:rPr>
              <a:t>)</a:t>
            </a:r>
            <a:endParaRPr lang="pt-BR" sz="3200" dirty="0">
              <a:solidFill>
                <a:schemeClr val="bg1"/>
              </a:solidFill>
              <a:latin typeface="+mj-lt"/>
            </a:endParaRPr>
          </a:p>
        </p:txBody>
      </p:sp>
    </p:spTree>
    <p:extLst>
      <p:ext uri="{BB962C8B-B14F-4D97-AF65-F5344CB8AC3E}">
        <p14:creationId xmlns:p14="http://schemas.microsoft.com/office/powerpoint/2010/main" val="4485663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par>
                          <p:cTn id="32" fill="hold">
                            <p:stCondLst>
                              <p:cond delay="4000"/>
                            </p:stCondLst>
                            <p:childTnLst>
                              <p:par>
                                <p:cTn id="33" presetID="31" presetClass="entr" presetSubtype="0"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nip Single Corner Rectangle 36"/>
          <p:cNvSpPr/>
          <p:nvPr/>
        </p:nvSpPr>
        <p:spPr>
          <a:xfrm>
            <a:off x="1115616" y="252887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Snip Single Corner Rectangle 26"/>
          <p:cNvSpPr/>
          <p:nvPr/>
        </p:nvSpPr>
        <p:spPr>
          <a:xfrm>
            <a:off x="1235012" y="26679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Snip Single Corner Rectangle 28"/>
          <p:cNvSpPr/>
          <p:nvPr/>
        </p:nvSpPr>
        <p:spPr>
          <a:xfrm>
            <a:off x="1387412" y="28203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Snip Single Corner Rectangle 29"/>
          <p:cNvSpPr/>
          <p:nvPr/>
        </p:nvSpPr>
        <p:spPr>
          <a:xfrm>
            <a:off x="1539812" y="29727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Snip Single Corner Rectangle 30"/>
          <p:cNvSpPr/>
          <p:nvPr/>
        </p:nvSpPr>
        <p:spPr>
          <a:xfrm>
            <a:off x="1692212" y="31251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Snip Single Corner Rectangle 34"/>
          <p:cNvSpPr/>
          <p:nvPr/>
        </p:nvSpPr>
        <p:spPr>
          <a:xfrm>
            <a:off x="1763688" y="1844824"/>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0" dirty="0" smtClean="0"/>
              <a:t>Peixe</a:t>
            </a:r>
            <a:r>
              <a:rPr lang="pt-BR" sz="6600" dirty="0" smtClean="0"/>
              <a:t> </a:t>
            </a:r>
          </a:p>
          <a:p>
            <a:pPr algn="ctr"/>
            <a:r>
              <a:rPr lang="pt-BR" sz="800" dirty="0" smtClean="0"/>
              <a:t>    </a:t>
            </a:r>
          </a:p>
          <a:p>
            <a:pPr algn="ctr"/>
            <a:endParaRPr lang="pt-BR" sz="800" dirty="0"/>
          </a:p>
          <a:p>
            <a:pPr algn="ctr"/>
            <a:endParaRPr lang="pt-BR" sz="800" dirty="0" smtClean="0"/>
          </a:p>
          <a:p>
            <a:pPr algn="ctr"/>
            <a:endParaRPr lang="pt-BR" sz="800" dirty="0"/>
          </a:p>
          <a:p>
            <a:pPr algn="ctr"/>
            <a:endParaRPr lang="pt-BR" sz="800" dirty="0" smtClean="0"/>
          </a:p>
          <a:p>
            <a:pPr algn="ctr"/>
            <a:endParaRPr lang="pt-BR" sz="800" dirty="0"/>
          </a:p>
          <a:p>
            <a:pPr algn="ctr"/>
            <a:endParaRPr lang="pt-BR" sz="800" dirty="0" smtClean="0"/>
          </a:p>
          <a:p>
            <a:pPr algn="ctr"/>
            <a:endParaRPr lang="pt-BR" sz="800" dirty="0" smtClean="0"/>
          </a:p>
          <a:p>
            <a:pPr algn="ctr"/>
            <a:endParaRPr lang="pt-BR" sz="800" dirty="0"/>
          </a:p>
          <a:p>
            <a:pPr algn="ctr"/>
            <a:endParaRPr lang="pt-BR" sz="800" dirty="0" smtClean="0"/>
          </a:p>
          <a:p>
            <a:pPr algn="ctr"/>
            <a:endParaRPr lang="pt-BR" sz="800" dirty="0"/>
          </a:p>
        </p:txBody>
      </p:sp>
      <p:sp>
        <p:nvSpPr>
          <p:cNvPr id="32" name="Snip Single Corner Rectangle 31"/>
          <p:cNvSpPr/>
          <p:nvPr/>
        </p:nvSpPr>
        <p:spPr>
          <a:xfrm>
            <a:off x="1844612" y="32775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Snip Single Corner Rectangle 32"/>
          <p:cNvSpPr/>
          <p:nvPr/>
        </p:nvSpPr>
        <p:spPr>
          <a:xfrm>
            <a:off x="1997012" y="34299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Snip Single Corner Rectangle 33"/>
          <p:cNvSpPr/>
          <p:nvPr/>
        </p:nvSpPr>
        <p:spPr>
          <a:xfrm>
            <a:off x="2149412" y="35823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Snip Single Corner Rectangle 35"/>
          <p:cNvSpPr/>
          <p:nvPr/>
        </p:nvSpPr>
        <p:spPr>
          <a:xfrm>
            <a:off x="2454212" y="3933056"/>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000" dirty="0" smtClean="0"/>
              <a:t>Temas Abordados</a:t>
            </a:r>
            <a:endParaRPr lang="pt-BR" sz="6000" dirty="0"/>
          </a:p>
        </p:txBody>
      </p:sp>
    </p:spTree>
    <p:extLst>
      <p:ext uri="{BB962C8B-B14F-4D97-AF65-F5344CB8AC3E}">
        <p14:creationId xmlns:p14="http://schemas.microsoft.com/office/powerpoint/2010/main" val="35745413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sistema-circulat%C3%B3ria-do-peixe.jpg (450×3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61"/>
            <a:ext cx="9144000" cy="6827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548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8856984" cy="5262979"/>
          </a:xfrm>
          <a:prstGeom prst="rect">
            <a:avLst/>
          </a:prstGeom>
          <a:noFill/>
        </p:spPr>
        <p:txBody>
          <a:bodyPr wrap="square" rtlCol="0">
            <a:spAutoFit/>
          </a:bodyPr>
          <a:lstStyle/>
          <a:p>
            <a:r>
              <a:rPr lang="pt-BR" sz="4800" dirty="0" smtClean="0"/>
              <a:t>1</a:t>
            </a:r>
            <a:r>
              <a:rPr lang="pt-BR" sz="4800" dirty="0"/>
              <a:t>. O peixe tem que ser o mais fresco possível. </a:t>
            </a:r>
          </a:p>
          <a:p>
            <a:r>
              <a:rPr lang="pt-BR" sz="4800" dirty="0"/>
              <a:t>2. Acondicione‐os somente em vidros de ½ litro ou ¼ de litro. </a:t>
            </a:r>
          </a:p>
          <a:p>
            <a:r>
              <a:rPr lang="pt-BR" sz="4800" dirty="0"/>
              <a:t>3. As receitas a seguir são para qualquer tipo de </a:t>
            </a:r>
            <a:r>
              <a:rPr lang="pt-BR" sz="4800" dirty="0" smtClean="0"/>
              <a:t>peixe</a:t>
            </a:r>
            <a:endParaRPr lang="pt-BR" sz="4800" dirty="0"/>
          </a:p>
        </p:txBody>
      </p:sp>
      <p:sp>
        <p:nvSpPr>
          <p:cNvPr id="2" name="TextBox 1"/>
          <p:cNvSpPr txBox="1"/>
          <p:nvPr/>
        </p:nvSpPr>
        <p:spPr>
          <a:xfrm>
            <a:off x="395536" y="5379611"/>
            <a:ext cx="7920880" cy="110799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t-BR" sz="6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MENOS O SALMÃO</a:t>
            </a:r>
            <a:endParaRPr lang="pt-BR"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7624442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8856984" cy="6878806"/>
          </a:xfrm>
          <a:prstGeom prst="rect">
            <a:avLst/>
          </a:prstGeom>
          <a:noFill/>
        </p:spPr>
        <p:txBody>
          <a:bodyPr wrap="square" rtlCol="0">
            <a:spAutoFit/>
          </a:bodyPr>
          <a:lstStyle/>
          <a:p>
            <a:r>
              <a:rPr lang="pt-BR" sz="6300" dirty="0" smtClean="0"/>
              <a:t>4</a:t>
            </a:r>
            <a:r>
              <a:rPr lang="pt-BR" sz="6300" dirty="0"/>
              <a:t>. Corte o peixe em pedaços. </a:t>
            </a:r>
          </a:p>
          <a:p>
            <a:r>
              <a:rPr lang="pt-BR" sz="6300" dirty="0"/>
              <a:t>5. Cozinhe. </a:t>
            </a:r>
          </a:p>
          <a:p>
            <a:r>
              <a:rPr lang="pt-BR" sz="6300" dirty="0"/>
              <a:t>6. Remova as espinhas e a pele se quiser. </a:t>
            </a:r>
          </a:p>
          <a:p>
            <a:r>
              <a:rPr lang="pt-BR" sz="6300" dirty="0"/>
              <a:t>7. Adicione sal. </a:t>
            </a:r>
          </a:p>
        </p:txBody>
      </p:sp>
    </p:spTree>
    <p:extLst>
      <p:ext uri="{BB962C8B-B14F-4D97-AF65-F5344CB8AC3E}">
        <p14:creationId xmlns:p14="http://schemas.microsoft.com/office/powerpoint/2010/main" val="26067789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8856984" cy="6709529"/>
          </a:xfrm>
          <a:prstGeom prst="rect">
            <a:avLst/>
          </a:prstGeom>
          <a:noFill/>
        </p:spPr>
        <p:txBody>
          <a:bodyPr wrap="square" rtlCol="0">
            <a:spAutoFit/>
          </a:bodyPr>
          <a:lstStyle/>
          <a:p>
            <a:r>
              <a:rPr lang="pt-BR" sz="4300" dirty="0" smtClean="0"/>
              <a:t>8</a:t>
            </a:r>
            <a:r>
              <a:rPr lang="pt-BR" sz="4300" dirty="0"/>
              <a:t>. Acondicione‐os quentes nos vidros quentes até 2 cm da borda do vidro. </a:t>
            </a:r>
          </a:p>
          <a:p>
            <a:r>
              <a:rPr lang="pt-BR" sz="4300" dirty="0"/>
              <a:t>9. Se for Atum adicione 2 colheres de sopa de óleo de oliva ou de salada a cada vidro. </a:t>
            </a:r>
          </a:p>
          <a:p>
            <a:r>
              <a:rPr lang="pt-BR" sz="4300" dirty="0"/>
              <a:t>10. Tampe. </a:t>
            </a:r>
          </a:p>
          <a:p>
            <a:r>
              <a:rPr lang="pt-BR" sz="4300" dirty="0"/>
              <a:t>11. Processe a 10 libras de pressão por 100 minutos. </a:t>
            </a:r>
          </a:p>
        </p:txBody>
      </p:sp>
    </p:spTree>
    <p:extLst>
      <p:ext uri="{BB962C8B-B14F-4D97-AF65-F5344CB8AC3E}">
        <p14:creationId xmlns:p14="http://schemas.microsoft.com/office/powerpoint/2010/main" val="26067789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397" y="764704"/>
            <a:ext cx="8856984" cy="5632311"/>
          </a:xfrm>
          <a:prstGeom prst="rect">
            <a:avLst/>
          </a:prstGeom>
        </p:spPr>
        <p:style>
          <a:lnRef idx="0">
            <a:schemeClr val="dk1"/>
          </a:lnRef>
          <a:fillRef idx="3">
            <a:schemeClr val="dk1"/>
          </a:fillRef>
          <a:effectRef idx="3">
            <a:schemeClr val="dk1"/>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t-BR" sz="60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Obs – Sardinha e Atum enlatados devem permanecer em suas embalagens originais renovando a medida que for usando.</a:t>
            </a:r>
            <a:endParaRPr lang="pt-BR"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Tree>
    <p:extLst>
      <p:ext uri="{BB962C8B-B14F-4D97-AF65-F5344CB8AC3E}">
        <p14:creationId xmlns:p14="http://schemas.microsoft.com/office/powerpoint/2010/main" val="41060828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nip Single Corner Rectangle 36"/>
          <p:cNvSpPr/>
          <p:nvPr/>
        </p:nvSpPr>
        <p:spPr>
          <a:xfrm>
            <a:off x="1115616" y="252887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Snip Single Corner Rectangle 26"/>
          <p:cNvSpPr/>
          <p:nvPr/>
        </p:nvSpPr>
        <p:spPr>
          <a:xfrm>
            <a:off x="1235012" y="26679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Snip Single Corner Rectangle 28"/>
          <p:cNvSpPr/>
          <p:nvPr/>
        </p:nvSpPr>
        <p:spPr>
          <a:xfrm>
            <a:off x="1387412" y="28203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Snip Single Corner Rectangle 29"/>
          <p:cNvSpPr/>
          <p:nvPr/>
        </p:nvSpPr>
        <p:spPr>
          <a:xfrm>
            <a:off x="1539812" y="29727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Snip Single Corner Rectangle 30"/>
          <p:cNvSpPr/>
          <p:nvPr/>
        </p:nvSpPr>
        <p:spPr>
          <a:xfrm>
            <a:off x="1692212" y="31251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Snip Single Corner Rectangle 31"/>
          <p:cNvSpPr/>
          <p:nvPr/>
        </p:nvSpPr>
        <p:spPr>
          <a:xfrm>
            <a:off x="1844612" y="32775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Snip Single Corner Rectangle 32"/>
          <p:cNvSpPr/>
          <p:nvPr/>
        </p:nvSpPr>
        <p:spPr>
          <a:xfrm>
            <a:off x="1997012" y="34299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Snip Single Corner Rectangle 33"/>
          <p:cNvSpPr/>
          <p:nvPr/>
        </p:nvSpPr>
        <p:spPr>
          <a:xfrm>
            <a:off x="2149412" y="35823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Snip Single Corner Rectangle 34"/>
          <p:cNvSpPr/>
          <p:nvPr/>
        </p:nvSpPr>
        <p:spPr>
          <a:xfrm>
            <a:off x="2301812" y="234888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400" dirty="0" smtClean="0">
                <a:latin typeface="+mj-lt"/>
              </a:rPr>
              <a:t>Armazenamento</a:t>
            </a:r>
          </a:p>
          <a:p>
            <a:pPr algn="ctr"/>
            <a:r>
              <a:rPr lang="pt-BR" sz="4400" dirty="0" smtClean="0">
                <a:latin typeface="+mj-lt"/>
              </a:rPr>
              <a:t>de Ovos </a:t>
            </a:r>
          </a:p>
          <a:p>
            <a:pPr algn="ctr"/>
            <a:endParaRPr lang="pt-BR" sz="4400" dirty="0">
              <a:latin typeface="+mj-lt"/>
            </a:endParaRPr>
          </a:p>
          <a:p>
            <a:pPr algn="ctr"/>
            <a:endParaRPr lang="pt-BR" sz="4400" dirty="0"/>
          </a:p>
        </p:txBody>
      </p:sp>
      <p:sp>
        <p:nvSpPr>
          <p:cNvPr id="36" name="Snip Single Corner Rectangle 35"/>
          <p:cNvSpPr/>
          <p:nvPr/>
        </p:nvSpPr>
        <p:spPr>
          <a:xfrm>
            <a:off x="2454212" y="3933056"/>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000" dirty="0" smtClean="0"/>
              <a:t>Temas Abordados</a:t>
            </a:r>
            <a:endParaRPr lang="pt-BR" sz="6000" dirty="0"/>
          </a:p>
        </p:txBody>
      </p:sp>
    </p:spTree>
    <p:extLst>
      <p:ext uri="{BB962C8B-B14F-4D97-AF65-F5344CB8AC3E}">
        <p14:creationId xmlns:p14="http://schemas.microsoft.com/office/powerpoint/2010/main" val="5464989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nip Single Corner Rectangle 36"/>
          <p:cNvSpPr/>
          <p:nvPr/>
        </p:nvSpPr>
        <p:spPr>
          <a:xfrm>
            <a:off x="1115616" y="252887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Snip Single Corner Rectangle 26"/>
          <p:cNvSpPr/>
          <p:nvPr/>
        </p:nvSpPr>
        <p:spPr>
          <a:xfrm>
            <a:off x="1235012" y="26679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Snip Single Corner Rectangle 28"/>
          <p:cNvSpPr/>
          <p:nvPr/>
        </p:nvSpPr>
        <p:spPr>
          <a:xfrm>
            <a:off x="1387412" y="28203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Snip Single Corner Rectangle 29"/>
          <p:cNvSpPr/>
          <p:nvPr/>
        </p:nvSpPr>
        <p:spPr>
          <a:xfrm>
            <a:off x="1539812" y="29727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Snip Single Corner Rectangle 34"/>
          <p:cNvSpPr/>
          <p:nvPr/>
        </p:nvSpPr>
        <p:spPr>
          <a:xfrm>
            <a:off x="1619672" y="1484784"/>
            <a:ext cx="6408712" cy="2808312"/>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400" dirty="0" smtClean="0">
                <a:latin typeface="+mj-lt"/>
              </a:rPr>
              <a:t>Camarão</a:t>
            </a:r>
            <a:endParaRPr lang="pt-BR" sz="4400" dirty="0">
              <a:latin typeface="+mj-lt"/>
            </a:endParaRPr>
          </a:p>
          <a:p>
            <a:pPr algn="ctr"/>
            <a:endParaRPr lang="pt-BR" dirty="0" smtClean="0"/>
          </a:p>
          <a:p>
            <a:pPr algn="ctr"/>
            <a:endParaRPr lang="pt-BR" dirty="0"/>
          </a:p>
          <a:p>
            <a:pPr algn="ctr"/>
            <a:endParaRPr lang="pt-BR" dirty="0" smtClean="0"/>
          </a:p>
          <a:p>
            <a:pPr algn="ctr"/>
            <a:endParaRPr lang="pt-BR" dirty="0"/>
          </a:p>
        </p:txBody>
      </p:sp>
      <p:sp>
        <p:nvSpPr>
          <p:cNvPr id="31" name="Snip Single Corner Rectangle 30"/>
          <p:cNvSpPr/>
          <p:nvPr/>
        </p:nvSpPr>
        <p:spPr>
          <a:xfrm>
            <a:off x="1692212" y="31251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Snip Single Corner Rectangle 31"/>
          <p:cNvSpPr/>
          <p:nvPr/>
        </p:nvSpPr>
        <p:spPr>
          <a:xfrm>
            <a:off x="1844612" y="32775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Snip Single Corner Rectangle 32"/>
          <p:cNvSpPr/>
          <p:nvPr/>
        </p:nvSpPr>
        <p:spPr>
          <a:xfrm>
            <a:off x="1997012" y="34299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Snip Single Corner Rectangle 33"/>
          <p:cNvSpPr/>
          <p:nvPr/>
        </p:nvSpPr>
        <p:spPr>
          <a:xfrm>
            <a:off x="2149412" y="35823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Snip Single Corner Rectangle 35"/>
          <p:cNvSpPr/>
          <p:nvPr/>
        </p:nvSpPr>
        <p:spPr>
          <a:xfrm>
            <a:off x="2454212" y="3933056"/>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000" dirty="0" smtClean="0"/>
              <a:t>Temas Abordados</a:t>
            </a:r>
            <a:endParaRPr lang="pt-BR" sz="6000" dirty="0"/>
          </a:p>
        </p:txBody>
      </p:sp>
    </p:spTree>
    <p:extLst>
      <p:ext uri="{BB962C8B-B14F-4D97-AF65-F5344CB8AC3E}">
        <p14:creationId xmlns:p14="http://schemas.microsoft.com/office/powerpoint/2010/main" val="35745413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marao.jpg (499×3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83" y="0"/>
            <a:ext cx="916262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548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404664"/>
            <a:ext cx="8856984" cy="6047809"/>
          </a:xfrm>
          <a:prstGeom prst="rect">
            <a:avLst/>
          </a:prstGeom>
          <a:noFill/>
        </p:spPr>
        <p:txBody>
          <a:bodyPr wrap="square" rtlCol="0">
            <a:spAutoFit/>
          </a:bodyPr>
          <a:lstStyle/>
          <a:p>
            <a:r>
              <a:rPr lang="pt-BR" sz="4300" dirty="0" smtClean="0"/>
              <a:t>1</a:t>
            </a:r>
            <a:r>
              <a:rPr lang="pt-BR" sz="4300" dirty="0"/>
              <a:t>. Use sempre camarões frescos. </a:t>
            </a:r>
          </a:p>
          <a:p>
            <a:r>
              <a:rPr lang="pt-BR" sz="4300" dirty="0"/>
              <a:t>2. Lave e escorra. </a:t>
            </a:r>
          </a:p>
          <a:p>
            <a:r>
              <a:rPr lang="pt-BR" sz="4300" dirty="0"/>
              <a:t>3. Coloque‐os na água com o sal e vinagre. </a:t>
            </a:r>
            <a:endParaRPr lang="pt-BR" sz="4300" dirty="0" smtClean="0"/>
          </a:p>
          <a:p>
            <a:r>
              <a:rPr lang="pt-BR" sz="4300" dirty="0" smtClean="0"/>
              <a:t>Adicione </a:t>
            </a:r>
            <a:r>
              <a:rPr lang="pt-BR" sz="4300" dirty="0"/>
              <a:t>1 xícara de sal e 1 xícara de vinagre, para cada 4 litros de água que for necessária para cozinhar o camarão. </a:t>
            </a:r>
          </a:p>
          <a:p>
            <a:endParaRPr lang="pt-BR" sz="4300" dirty="0"/>
          </a:p>
        </p:txBody>
      </p:sp>
    </p:spTree>
    <p:extLst>
      <p:ext uri="{BB962C8B-B14F-4D97-AF65-F5344CB8AC3E}">
        <p14:creationId xmlns:p14="http://schemas.microsoft.com/office/powerpoint/2010/main" val="17639109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404664"/>
            <a:ext cx="8856984" cy="5632311"/>
          </a:xfrm>
          <a:prstGeom prst="rect">
            <a:avLst/>
          </a:prstGeom>
          <a:noFill/>
        </p:spPr>
        <p:txBody>
          <a:bodyPr wrap="square" rtlCol="0">
            <a:spAutoFit/>
          </a:bodyPr>
          <a:lstStyle/>
          <a:p>
            <a:r>
              <a:rPr lang="pt-BR" sz="6000" dirty="0" smtClean="0"/>
              <a:t>4</a:t>
            </a:r>
            <a:r>
              <a:rPr lang="pt-BR" sz="6000" dirty="0"/>
              <a:t>. Ferva por 10 minutos. </a:t>
            </a:r>
          </a:p>
          <a:p>
            <a:r>
              <a:rPr lang="pt-BR" sz="6000" dirty="0"/>
              <a:t>5. Coloque‐os então em uma água fria. </a:t>
            </a:r>
          </a:p>
          <a:p>
            <a:r>
              <a:rPr lang="pt-BR" sz="6000" dirty="0"/>
              <a:t>6. Escorra e descasque‐os. </a:t>
            </a:r>
          </a:p>
          <a:p>
            <a:r>
              <a:rPr lang="pt-BR" sz="6000" dirty="0"/>
              <a:t>7. Limpe‐os. </a:t>
            </a:r>
          </a:p>
        </p:txBody>
      </p:sp>
    </p:spTree>
    <p:extLst>
      <p:ext uri="{BB962C8B-B14F-4D97-AF65-F5344CB8AC3E}">
        <p14:creationId xmlns:p14="http://schemas.microsoft.com/office/powerpoint/2010/main" val="30427496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404664"/>
            <a:ext cx="8856984" cy="6709529"/>
          </a:xfrm>
          <a:prstGeom prst="rect">
            <a:avLst/>
          </a:prstGeom>
          <a:noFill/>
        </p:spPr>
        <p:txBody>
          <a:bodyPr wrap="square" rtlCol="0">
            <a:spAutoFit/>
          </a:bodyPr>
          <a:lstStyle/>
          <a:p>
            <a:r>
              <a:rPr lang="pt-BR" sz="4200" dirty="0" smtClean="0"/>
              <a:t>8</a:t>
            </a:r>
            <a:r>
              <a:rPr lang="pt-BR" sz="4200" dirty="0"/>
              <a:t>. Lave‐os em água fria. </a:t>
            </a:r>
          </a:p>
          <a:p>
            <a:r>
              <a:rPr lang="pt-BR" sz="4200" dirty="0"/>
              <a:t>9. Acondicione‐os em vidros quentes deixando </a:t>
            </a:r>
            <a:r>
              <a:rPr lang="pt-BR" sz="4200" dirty="0" smtClean="0"/>
              <a:t>2cm </a:t>
            </a:r>
            <a:r>
              <a:rPr lang="pt-BR" sz="4200" dirty="0"/>
              <a:t>da borda. </a:t>
            </a:r>
          </a:p>
          <a:p>
            <a:r>
              <a:rPr lang="pt-BR" sz="4200" dirty="0"/>
              <a:t>10. Complete com água para chegar ao nível de </a:t>
            </a:r>
            <a:r>
              <a:rPr lang="pt-BR" sz="4200" dirty="0" smtClean="0"/>
              <a:t>2cm </a:t>
            </a:r>
            <a:r>
              <a:rPr lang="pt-BR" sz="4200" dirty="0"/>
              <a:t>da borda do vidro. </a:t>
            </a:r>
          </a:p>
          <a:p>
            <a:r>
              <a:rPr lang="pt-BR" sz="4200" dirty="0" smtClean="0"/>
              <a:t>11</a:t>
            </a:r>
            <a:r>
              <a:rPr lang="pt-BR" sz="4200" dirty="0"/>
              <a:t>. Corra uma espátula de plástico pela volta do vidro para libertar as bolhas de ar. </a:t>
            </a:r>
          </a:p>
        </p:txBody>
      </p:sp>
    </p:spTree>
    <p:extLst>
      <p:ext uri="{BB962C8B-B14F-4D97-AF65-F5344CB8AC3E}">
        <p14:creationId xmlns:p14="http://schemas.microsoft.com/office/powerpoint/2010/main" val="30427496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404664"/>
            <a:ext cx="8856984" cy="3785652"/>
          </a:xfrm>
          <a:prstGeom prst="rect">
            <a:avLst/>
          </a:prstGeom>
          <a:noFill/>
        </p:spPr>
        <p:txBody>
          <a:bodyPr wrap="square" rtlCol="0">
            <a:spAutoFit/>
          </a:bodyPr>
          <a:lstStyle/>
          <a:p>
            <a:r>
              <a:rPr lang="pt-BR" sz="4800" dirty="0" smtClean="0"/>
              <a:t>12. </a:t>
            </a:r>
            <a:r>
              <a:rPr lang="pt-BR" sz="4800" dirty="0"/>
              <a:t>Limpe a borda do vidro com um pano limpo. </a:t>
            </a:r>
          </a:p>
          <a:p>
            <a:r>
              <a:rPr lang="pt-BR" sz="4800" dirty="0" smtClean="0"/>
              <a:t>13. </a:t>
            </a:r>
            <a:r>
              <a:rPr lang="pt-BR" sz="4800" dirty="0"/>
              <a:t>Tampe. </a:t>
            </a:r>
          </a:p>
          <a:p>
            <a:r>
              <a:rPr lang="pt-BR" sz="4800" dirty="0" smtClean="0"/>
              <a:t>14. </a:t>
            </a:r>
            <a:r>
              <a:rPr lang="pt-BR" sz="4800" dirty="0"/>
              <a:t>Processe a 10 libras de pressão por 45 minutos. </a:t>
            </a:r>
          </a:p>
        </p:txBody>
      </p:sp>
    </p:spTree>
    <p:extLst>
      <p:ext uri="{BB962C8B-B14F-4D97-AF65-F5344CB8AC3E}">
        <p14:creationId xmlns:p14="http://schemas.microsoft.com/office/powerpoint/2010/main" val="30427496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395536" y="548680"/>
            <a:ext cx="7868763" cy="4797152"/>
          </a:xfrm>
          <a:gradFill>
            <a:gsLst>
              <a:gs pos="0">
                <a:schemeClr val="accent1">
                  <a:tint val="50000"/>
                  <a:satMod val="300000"/>
                  <a:alpha val="0"/>
                </a:schemeClr>
              </a:gs>
              <a:gs pos="35000">
                <a:schemeClr val="accent1">
                  <a:tint val="37000"/>
                  <a:satMod val="300000"/>
                </a:schemeClr>
              </a:gs>
              <a:gs pos="100000">
                <a:schemeClr val="accent1">
                  <a:tint val="15000"/>
                  <a:satMod val="350000"/>
                </a:schemeClr>
              </a:gs>
            </a:gsLst>
          </a:gradFill>
          <a:effectLst>
            <a:glow rad="228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ormAutofit/>
          </a:bodyPr>
          <a:lstStyle/>
          <a:p>
            <a:pPr algn="l"/>
            <a:r>
              <a:rPr lang="pt-BR" sz="5400" dirty="0">
                <a:solidFill>
                  <a:schemeClr val="bg1"/>
                </a:solidFill>
              </a:rPr>
              <a:t>“ Comece fazendo o necessário, depois o possível e sem menos perceber, logo estará fazendo o impossível.”</a:t>
            </a:r>
          </a:p>
        </p:txBody>
      </p:sp>
    </p:spTree>
    <p:extLst>
      <p:ext uri="{BB962C8B-B14F-4D97-AF65-F5344CB8AC3E}">
        <p14:creationId xmlns:p14="http://schemas.microsoft.com/office/powerpoint/2010/main" val="17364857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ppt_w</p:attrName>
                                        </p:attrNameLst>
                                      </p:cBhvr>
                                      <p:tavLst>
                                        <p:tav tm="0">
                                          <p:val>
                                            <p:fltVal val="0"/>
                                          </p:val>
                                        </p:tav>
                                        <p:tav tm="100000">
                                          <p:val>
                                            <p:strVal val="#ppt_w"/>
                                          </p:val>
                                        </p:tav>
                                      </p:tavLst>
                                    </p:anim>
                                    <p:anim calcmode="lin" valueType="num">
                                      <p:cBhvr>
                                        <p:cTn id="8" dur="1000" fill="hold"/>
                                        <p:tgtEl>
                                          <p:spTgt spid="4">
                                            <p:bg/>
                                          </p:spTgt>
                                        </p:tgtEl>
                                        <p:attrNameLst>
                                          <p:attrName>ppt_h</p:attrName>
                                        </p:attrNameLst>
                                      </p:cBhvr>
                                      <p:tavLst>
                                        <p:tav tm="0">
                                          <p:val>
                                            <p:fltVal val="0"/>
                                          </p:val>
                                        </p:tav>
                                        <p:tav tm="100000">
                                          <p:val>
                                            <p:strVal val="#ppt_h"/>
                                          </p:val>
                                        </p:tav>
                                      </p:tavLst>
                                    </p:anim>
                                    <p:anim calcmode="lin" valueType="num">
                                      <p:cBhvr>
                                        <p:cTn id="9" dur="1000" fill="hold"/>
                                        <p:tgtEl>
                                          <p:spTgt spid="4">
                                            <p:bg/>
                                          </p:spTgt>
                                        </p:tgtEl>
                                        <p:attrNameLst>
                                          <p:attrName>style.rotation</p:attrName>
                                        </p:attrNameLst>
                                      </p:cBhvr>
                                      <p:tavLst>
                                        <p:tav tm="0">
                                          <p:val>
                                            <p:fltVal val="90"/>
                                          </p:val>
                                        </p:tav>
                                        <p:tav tm="100000">
                                          <p:val>
                                            <p:fltVal val="0"/>
                                          </p:val>
                                        </p:tav>
                                      </p:tavLst>
                                    </p:anim>
                                    <p:animEffect transition="in" filter="fade">
                                      <p:cBhvr>
                                        <p:cTn id="10" dur="1000"/>
                                        <p:tgtEl>
                                          <p:spTgt spid="4">
                                            <p:bg/>
                                          </p:spTgt>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nip Single Corner Rectangle 36"/>
          <p:cNvSpPr/>
          <p:nvPr/>
        </p:nvSpPr>
        <p:spPr>
          <a:xfrm>
            <a:off x="1115616" y="252887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Snip Single Corner Rectangle 26"/>
          <p:cNvSpPr/>
          <p:nvPr/>
        </p:nvSpPr>
        <p:spPr>
          <a:xfrm>
            <a:off x="1235012" y="26679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Snip Single Corner Rectangle 34"/>
          <p:cNvSpPr/>
          <p:nvPr/>
        </p:nvSpPr>
        <p:spPr>
          <a:xfrm>
            <a:off x="1331640" y="126876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800" dirty="0" smtClean="0">
                <a:latin typeface="+mj-lt"/>
              </a:rPr>
              <a:t>Carne de Porco</a:t>
            </a:r>
          </a:p>
          <a:p>
            <a:pPr algn="ctr"/>
            <a:endParaRPr lang="pt-BR" dirty="0" smtClean="0"/>
          </a:p>
          <a:p>
            <a:pPr algn="ctr"/>
            <a:endParaRPr lang="pt-BR" dirty="0"/>
          </a:p>
          <a:p>
            <a:pPr algn="ctr"/>
            <a:endParaRPr lang="pt-BR" dirty="0" smtClean="0"/>
          </a:p>
          <a:p>
            <a:pPr algn="ctr"/>
            <a:endParaRPr lang="pt-BR" dirty="0"/>
          </a:p>
        </p:txBody>
      </p:sp>
      <p:sp>
        <p:nvSpPr>
          <p:cNvPr id="29" name="Snip Single Corner Rectangle 28"/>
          <p:cNvSpPr/>
          <p:nvPr/>
        </p:nvSpPr>
        <p:spPr>
          <a:xfrm>
            <a:off x="1387412" y="28203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Snip Single Corner Rectangle 29"/>
          <p:cNvSpPr/>
          <p:nvPr/>
        </p:nvSpPr>
        <p:spPr>
          <a:xfrm>
            <a:off x="1539812" y="29727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Snip Single Corner Rectangle 30"/>
          <p:cNvSpPr/>
          <p:nvPr/>
        </p:nvSpPr>
        <p:spPr>
          <a:xfrm>
            <a:off x="1692212" y="31251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Snip Single Corner Rectangle 31"/>
          <p:cNvSpPr/>
          <p:nvPr/>
        </p:nvSpPr>
        <p:spPr>
          <a:xfrm>
            <a:off x="1844612" y="32775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Snip Single Corner Rectangle 32"/>
          <p:cNvSpPr/>
          <p:nvPr/>
        </p:nvSpPr>
        <p:spPr>
          <a:xfrm>
            <a:off x="1997012" y="34299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Snip Single Corner Rectangle 33"/>
          <p:cNvSpPr/>
          <p:nvPr/>
        </p:nvSpPr>
        <p:spPr>
          <a:xfrm>
            <a:off x="2149412" y="35823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Snip Single Corner Rectangle 35"/>
          <p:cNvSpPr/>
          <p:nvPr/>
        </p:nvSpPr>
        <p:spPr>
          <a:xfrm>
            <a:off x="2454212" y="3933056"/>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000" dirty="0" smtClean="0"/>
              <a:t>Temas Abordados</a:t>
            </a:r>
            <a:endParaRPr lang="pt-BR" sz="6000" dirty="0"/>
          </a:p>
        </p:txBody>
      </p:sp>
    </p:spTree>
    <p:extLst>
      <p:ext uri="{BB962C8B-B14F-4D97-AF65-F5344CB8AC3E}">
        <p14:creationId xmlns:p14="http://schemas.microsoft.com/office/powerpoint/2010/main" val="35745413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orco.jpg (316×3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14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548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388977"/>
            <a:ext cx="8856984" cy="5632311"/>
          </a:xfrm>
          <a:prstGeom prst="rect">
            <a:avLst/>
          </a:prstGeom>
          <a:noFill/>
        </p:spPr>
        <p:txBody>
          <a:bodyPr wrap="square" rtlCol="0">
            <a:spAutoFit/>
          </a:bodyPr>
          <a:lstStyle/>
          <a:p>
            <a:r>
              <a:rPr lang="pt-BR" sz="6000" b="1" i="1" dirty="0"/>
              <a:t>Ingredientes: </a:t>
            </a:r>
            <a:r>
              <a:rPr lang="pt-BR" sz="6000" i="1" dirty="0"/>
              <a:t>1 lombo inteiro, temperos em geral, 1 colher de sopa de sal, vinagre, pimenta, ½ kg de banha fresca. </a:t>
            </a:r>
            <a:endParaRPr lang="pt-BR" sz="6000" dirty="0">
              <a:latin typeface="+mj-lt"/>
            </a:endParaRPr>
          </a:p>
        </p:txBody>
      </p:sp>
    </p:spTree>
    <p:extLst>
      <p:ext uri="{BB962C8B-B14F-4D97-AF65-F5344CB8AC3E}">
        <p14:creationId xmlns:p14="http://schemas.microsoft.com/office/powerpoint/2010/main" val="17639109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8525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8856984" cy="7017306"/>
          </a:xfrm>
          <a:prstGeom prst="rect">
            <a:avLst/>
          </a:prstGeom>
          <a:noFill/>
        </p:spPr>
        <p:txBody>
          <a:bodyPr wrap="square" rtlCol="0">
            <a:spAutoFit/>
          </a:bodyPr>
          <a:lstStyle/>
          <a:p>
            <a:r>
              <a:rPr lang="pt-BR" sz="4900" b="1" i="1" dirty="0"/>
              <a:t>Modo de preparar: </a:t>
            </a:r>
            <a:r>
              <a:rPr lang="pt-BR" sz="4900" i="1" dirty="0"/>
              <a:t>Temperar com cebola ralada, cheiro verde, pimenta especial, e colher de sal e vinagre. </a:t>
            </a:r>
            <a:endParaRPr lang="pt-BR" sz="4900" dirty="0"/>
          </a:p>
          <a:p>
            <a:r>
              <a:rPr lang="pt-BR" sz="4900" i="1" dirty="0"/>
              <a:t>Deixar em vinha-d’alho durante 12 horas. Assar no forno ou em panela de ferro. </a:t>
            </a:r>
            <a:endParaRPr lang="pt-BR" sz="4900" dirty="0">
              <a:latin typeface="+mj-lt"/>
            </a:endParaRPr>
          </a:p>
        </p:txBody>
      </p:sp>
    </p:spTree>
    <p:extLst>
      <p:ext uri="{BB962C8B-B14F-4D97-AF65-F5344CB8AC3E}">
        <p14:creationId xmlns:p14="http://schemas.microsoft.com/office/powerpoint/2010/main" val="17639109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96" y="165983"/>
            <a:ext cx="8856984" cy="6863417"/>
          </a:xfrm>
          <a:prstGeom prst="rect">
            <a:avLst/>
          </a:prstGeom>
          <a:noFill/>
        </p:spPr>
        <p:txBody>
          <a:bodyPr wrap="square" rtlCol="0">
            <a:spAutoFit/>
          </a:bodyPr>
          <a:lstStyle/>
          <a:p>
            <a:r>
              <a:rPr lang="pt-BR" sz="4400" i="1" dirty="0"/>
              <a:t>Derreter a banha e colocá-la em lata inoxidável e enquanto ela estiver mole colocar o lombo em banho-maria, e fechar enquanto estiver fervendo. Tempo de fervura – 40 minutos. Fechar com parafina e fita adesiva. </a:t>
            </a:r>
            <a:endParaRPr lang="pt-BR" sz="4400" dirty="0"/>
          </a:p>
          <a:p>
            <a:r>
              <a:rPr lang="pt-BR" sz="4400" b="1" i="1" dirty="0"/>
              <a:t>Duração em lugar fresco 4 anos. </a:t>
            </a:r>
            <a:endParaRPr lang="pt-BR" sz="4400" dirty="0">
              <a:latin typeface="+mj-lt"/>
            </a:endParaRPr>
          </a:p>
        </p:txBody>
      </p:sp>
    </p:spTree>
    <p:extLst>
      <p:ext uri="{BB962C8B-B14F-4D97-AF65-F5344CB8AC3E}">
        <p14:creationId xmlns:p14="http://schemas.microsoft.com/office/powerpoint/2010/main" val="17639109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nip Single Corner Rectangle 36"/>
          <p:cNvSpPr/>
          <p:nvPr/>
        </p:nvSpPr>
        <p:spPr>
          <a:xfrm>
            <a:off x="1115616" y="252887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Snip Single Corner Rectangle 34"/>
          <p:cNvSpPr/>
          <p:nvPr/>
        </p:nvSpPr>
        <p:spPr>
          <a:xfrm>
            <a:off x="1187624" y="1124744"/>
            <a:ext cx="6408712" cy="2736304"/>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400" dirty="0" smtClean="0"/>
              <a:t>Carne do Sol</a:t>
            </a:r>
            <a:endParaRPr lang="pt-BR" sz="4400" dirty="0"/>
          </a:p>
          <a:p>
            <a:pPr algn="ctr"/>
            <a:endParaRPr lang="pt-BR" dirty="0" smtClean="0"/>
          </a:p>
          <a:p>
            <a:pPr algn="ctr"/>
            <a:endParaRPr lang="pt-BR" dirty="0"/>
          </a:p>
          <a:p>
            <a:pPr algn="ctr"/>
            <a:endParaRPr lang="pt-BR" dirty="0" smtClean="0"/>
          </a:p>
          <a:p>
            <a:pPr algn="ctr"/>
            <a:endParaRPr lang="pt-BR" dirty="0"/>
          </a:p>
        </p:txBody>
      </p:sp>
      <p:sp>
        <p:nvSpPr>
          <p:cNvPr id="27" name="Snip Single Corner Rectangle 26"/>
          <p:cNvSpPr/>
          <p:nvPr/>
        </p:nvSpPr>
        <p:spPr>
          <a:xfrm>
            <a:off x="1235012" y="26679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Snip Single Corner Rectangle 28"/>
          <p:cNvSpPr/>
          <p:nvPr/>
        </p:nvSpPr>
        <p:spPr>
          <a:xfrm>
            <a:off x="1387412" y="28203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Snip Single Corner Rectangle 29"/>
          <p:cNvSpPr/>
          <p:nvPr/>
        </p:nvSpPr>
        <p:spPr>
          <a:xfrm>
            <a:off x="1539812" y="29727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Snip Single Corner Rectangle 30"/>
          <p:cNvSpPr/>
          <p:nvPr/>
        </p:nvSpPr>
        <p:spPr>
          <a:xfrm>
            <a:off x="1692212" y="31251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Snip Single Corner Rectangle 31"/>
          <p:cNvSpPr/>
          <p:nvPr/>
        </p:nvSpPr>
        <p:spPr>
          <a:xfrm>
            <a:off x="1844612" y="32775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Snip Single Corner Rectangle 32"/>
          <p:cNvSpPr/>
          <p:nvPr/>
        </p:nvSpPr>
        <p:spPr>
          <a:xfrm>
            <a:off x="1997012" y="34299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Snip Single Corner Rectangle 33"/>
          <p:cNvSpPr/>
          <p:nvPr/>
        </p:nvSpPr>
        <p:spPr>
          <a:xfrm>
            <a:off x="2149412" y="35823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Snip Single Corner Rectangle 35"/>
          <p:cNvSpPr/>
          <p:nvPr/>
        </p:nvSpPr>
        <p:spPr>
          <a:xfrm>
            <a:off x="2454212" y="3933056"/>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000" dirty="0" smtClean="0"/>
              <a:t>Temas Abordados</a:t>
            </a:r>
            <a:endParaRPr lang="pt-BR" sz="6000" dirty="0"/>
          </a:p>
        </p:txBody>
      </p:sp>
    </p:spTree>
    <p:extLst>
      <p:ext uri="{BB962C8B-B14F-4D97-AF65-F5344CB8AC3E}">
        <p14:creationId xmlns:p14="http://schemas.microsoft.com/office/powerpoint/2010/main" val="35745413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arne+de+sol.jpg (400×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396"/>
            <a:ext cx="9118139" cy="6838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548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8856984" cy="6186309"/>
          </a:xfrm>
          <a:prstGeom prst="rect">
            <a:avLst/>
          </a:prstGeom>
          <a:noFill/>
        </p:spPr>
        <p:txBody>
          <a:bodyPr wrap="square" rtlCol="0">
            <a:spAutoFit/>
          </a:bodyPr>
          <a:lstStyle/>
          <a:p>
            <a:r>
              <a:rPr lang="pt-BR" sz="6600" b="1" i="1" dirty="0"/>
              <a:t>Ingredientes: </a:t>
            </a:r>
            <a:r>
              <a:rPr lang="pt-BR" sz="6600" i="1" dirty="0"/>
              <a:t>4 a 5 kg de fraldinha (carne que fica embaixo da costela) ou capa de filet, ½ kg de sal grosso. </a:t>
            </a:r>
            <a:endParaRPr lang="pt-BR" sz="6600" dirty="0">
              <a:latin typeface="+mj-lt"/>
            </a:endParaRPr>
          </a:p>
        </p:txBody>
      </p:sp>
    </p:spTree>
    <p:extLst>
      <p:ext uri="{BB962C8B-B14F-4D97-AF65-F5344CB8AC3E}">
        <p14:creationId xmlns:p14="http://schemas.microsoft.com/office/powerpoint/2010/main" val="17639109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8856984" cy="6001643"/>
          </a:xfrm>
          <a:prstGeom prst="rect">
            <a:avLst/>
          </a:prstGeom>
          <a:noFill/>
        </p:spPr>
        <p:txBody>
          <a:bodyPr wrap="square" rtlCol="0">
            <a:spAutoFit/>
          </a:bodyPr>
          <a:lstStyle/>
          <a:p>
            <a:r>
              <a:rPr lang="pt-BR" sz="4800" b="1" i="1" dirty="0"/>
              <a:t>Modo de fazer: </a:t>
            </a:r>
            <a:r>
              <a:rPr lang="pt-BR" sz="4800" i="1" dirty="0"/>
              <a:t>Limpar bem a carne com um pano úmido, mas não lavá-la. Colocar numa vasilha de </a:t>
            </a:r>
            <a:r>
              <a:rPr lang="pt-BR" sz="4800" i="1" dirty="0" smtClean="0"/>
              <a:t>plástico </a:t>
            </a:r>
            <a:r>
              <a:rPr lang="pt-BR" sz="4800" i="1" dirty="0"/>
              <a:t>ou louça em que caiba toda. Despejar por cima o sal grosso, deixar assim pó 1 hora. </a:t>
            </a:r>
            <a:endParaRPr lang="pt-BR" sz="4800" dirty="0">
              <a:latin typeface="+mj-lt"/>
            </a:endParaRPr>
          </a:p>
        </p:txBody>
      </p:sp>
    </p:spTree>
    <p:extLst>
      <p:ext uri="{BB962C8B-B14F-4D97-AF65-F5344CB8AC3E}">
        <p14:creationId xmlns:p14="http://schemas.microsoft.com/office/powerpoint/2010/main" val="17639109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8856984" cy="6740307"/>
          </a:xfrm>
          <a:prstGeom prst="rect">
            <a:avLst/>
          </a:prstGeom>
          <a:noFill/>
        </p:spPr>
        <p:txBody>
          <a:bodyPr wrap="square" rtlCol="0">
            <a:spAutoFit/>
          </a:bodyPr>
          <a:lstStyle/>
          <a:p>
            <a:r>
              <a:rPr lang="pt-BR" sz="5400" i="1" dirty="0"/>
              <a:t>Depois esfregar o sal em toda a carne de modo que ele penetre bem, 24 horas depois colocar em esteiras de bambu ou madeira que fique mais ou menos a 1,5 metros do </a:t>
            </a:r>
            <a:r>
              <a:rPr lang="pt-BR" sz="5400" i="1" dirty="0" smtClean="0"/>
              <a:t>chão.</a:t>
            </a:r>
            <a:endParaRPr lang="pt-BR" sz="5400" dirty="0">
              <a:latin typeface="+mj-lt"/>
            </a:endParaRPr>
          </a:p>
        </p:txBody>
      </p:sp>
    </p:spTree>
    <p:extLst>
      <p:ext uri="{BB962C8B-B14F-4D97-AF65-F5344CB8AC3E}">
        <p14:creationId xmlns:p14="http://schemas.microsoft.com/office/powerpoint/2010/main" val="17639109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8856984" cy="6001643"/>
          </a:xfrm>
          <a:prstGeom prst="rect">
            <a:avLst/>
          </a:prstGeom>
          <a:noFill/>
        </p:spPr>
        <p:txBody>
          <a:bodyPr wrap="square" rtlCol="0">
            <a:spAutoFit/>
          </a:bodyPr>
          <a:lstStyle/>
          <a:p>
            <a:r>
              <a:rPr lang="pt-BR" sz="4800" i="1" dirty="0"/>
              <a:t>Deve-se colocar depois que o sol se esconde e retirá-la antes que o sol nasça durante 30 dias, não podem tomar chuva ou umidade, por isto deve-se aproveitar o tempo de estiagem para prepará-la. </a:t>
            </a:r>
            <a:endParaRPr lang="pt-BR" sz="4800" dirty="0">
              <a:latin typeface="+mj-lt"/>
            </a:endParaRPr>
          </a:p>
        </p:txBody>
      </p:sp>
    </p:spTree>
    <p:extLst>
      <p:ext uri="{BB962C8B-B14F-4D97-AF65-F5344CB8AC3E}">
        <p14:creationId xmlns:p14="http://schemas.microsoft.com/office/powerpoint/2010/main" val="17639109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8856984" cy="6555641"/>
          </a:xfrm>
          <a:prstGeom prst="rect">
            <a:avLst/>
          </a:prstGeom>
          <a:noFill/>
        </p:spPr>
        <p:txBody>
          <a:bodyPr wrap="square" rtlCol="0">
            <a:spAutoFit/>
          </a:bodyPr>
          <a:lstStyle/>
          <a:p>
            <a:r>
              <a:rPr lang="pt-BR" sz="6000" i="1" dirty="0"/>
              <a:t>Depois deste tempo, enrolá-la como um rolo de fumo e embrulhá-la com papel celofane. </a:t>
            </a:r>
            <a:endParaRPr lang="pt-BR" sz="6000" dirty="0"/>
          </a:p>
          <a:p>
            <a:r>
              <a:rPr lang="pt-BR" sz="6000" b="1" i="1" dirty="0"/>
              <a:t>Tempo de duração: indeterminado. </a:t>
            </a:r>
            <a:endParaRPr lang="pt-BR" sz="6000" dirty="0">
              <a:latin typeface="+mj-lt"/>
            </a:endParaRPr>
          </a:p>
        </p:txBody>
      </p:sp>
    </p:spTree>
    <p:extLst>
      <p:ext uri="{BB962C8B-B14F-4D97-AF65-F5344CB8AC3E}">
        <p14:creationId xmlns:p14="http://schemas.microsoft.com/office/powerpoint/2010/main" val="6942084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395536" y="548680"/>
            <a:ext cx="7868763" cy="4797152"/>
          </a:xfrm>
          <a:gradFill>
            <a:gsLst>
              <a:gs pos="0">
                <a:schemeClr val="accent1">
                  <a:tint val="50000"/>
                  <a:satMod val="300000"/>
                  <a:alpha val="0"/>
                </a:schemeClr>
              </a:gs>
              <a:gs pos="35000">
                <a:schemeClr val="accent1">
                  <a:tint val="37000"/>
                  <a:satMod val="300000"/>
                </a:schemeClr>
              </a:gs>
              <a:gs pos="100000">
                <a:schemeClr val="accent1">
                  <a:tint val="15000"/>
                  <a:satMod val="350000"/>
                </a:schemeClr>
              </a:gs>
            </a:gsLst>
          </a:gradFill>
          <a:effectLst>
            <a:glow rad="2286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ormAutofit/>
          </a:bodyPr>
          <a:lstStyle/>
          <a:p>
            <a:pPr algn="l"/>
            <a:r>
              <a:rPr lang="pt-BR" sz="5400" dirty="0"/>
              <a:t> </a:t>
            </a:r>
            <a:r>
              <a:rPr lang="pt-BR" sz="5400" dirty="0">
                <a:solidFill>
                  <a:schemeClr val="bg1"/>
                </a:solidFill>
              </a:rPr>
              <a:t>“Quando não se pode fazer tudo o que se deve, deve-se fazer tudo o que se pode.” </a:t>
            </a:r>
            <a:endParaRPr lang="pt-BR" sz="5400" dirty="0" smtClean="0">
              <a:solidFill>
                <a:schemeClr val="bg1"/>
              </a:solidFill>
            </a:endParaRPr>
          </a:p>
          <a:p>
            <a:pPr algn="l"/>
            <a:r>
              <a:rPr lang="pt-BR" sz="5400" dirty="0" smtClean="0">
                <a:solidFill>
                  <a:schemeClr val="bg1"/>
                </a:solidFill>
              </a:rPr>
              <a:t>( </a:t>
            </a:r>
            <a:r>
              <a:rPr lang="pt-BR" sz="5400" dirty="0">
                <a:solidFill>
                  <a:schemeClr val="bg1"/>
                </a:solidFill>
              </a:rPr>
              <a:t>Max Frontain)</a:t>
            </a:r>
          </a:p>
        </p:txBody>
      </p:sp>
    </p:spTree>
    <p:extLst>
      <p:ext uri="{BB962C8B-B14F-4D97-AF65-F5344CB8AC3E}">
        <p14:creationId xmlns:p14="http://schemas.microsoft.com/office/powerpoint/2010/main" val="17364857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1000" fill="hold"/>
                                        <p:tgtEl>
                                          <p:spTgt spid="4">
                                            <p:bg/>
                                          </p:spTgt>
                                        </p:tgtEl>
                                        <p:attrNameLst>
                                          <p:attrName>ppt_w</p:attrName>
                                        </p:attrNameLst>
                                      </p:cBhvr>
                                      <p:tavLst>
                                        <p:tav tm="0">
                                          <p:val>
                                            <p:fltVal val="0"/>
                                          </p:val>
                                        </p:tav>
                                        <p:tav tm="100000">
                                          <p:val>
                                            <p:strVal val="#ppt_w"/>
                                          </p:val>
                                        </p:tav>
                                      </p:tavLst>
                                    </p:anim>
                                    <p:anim calcmode="lin" valueType="num">
                                      <p:cBhvr>
                                        <p:cTn id="8" dur="1000" fill="hold"/>
                                        <p:tgtEl>
                                          <p:spTgt spid="4">
                                            <p:bg/>
                                          </p:spTgt>
                                        </p:tgtEl>
                                        <p:attrNameLst>
                                          <p:attrName>ppt_h</p:attrName>
                                        </p:attrNameLst>
                                      </p:cBhvr>
                                      <p:tavLst>
                                        <p:tav tm="0">
                                          <p:val>
                                            <p:fltVal val="0"/>
                                          </p:val>
                                        </p:tav>
                                        <p:tav tm="100000">
                                          <p:val>
                                            <p:strVal val="#ppt_h"/>
                                          </p:val>
                                        </p:tav>
                                      </p:tavLst>
                                    </p:anim>
                                    <p:anim calcmode="lin" valueType="num">
                                      <p:cBhvr>
                                        <p:cTn id="9" dur="1000" fill="hold"/>
                                        <p:tgtEl>
                                          <p:spTgt spid="4">
                                            <p:bg/>
                                          </p:spTgt>
                                        </p:tgtEl>
                                        <p:attrNameLst>
                                          <p:attrName>style.rotation</p:attrName>
                                        </p:attrNameLst>
                                      </p:cBhvr>
                                      <p:tavLst>
                                        <p:tav tm="0">
                                          <p:val>
                                            <p:fltVal val="90"/>
                                          </p:val>
                                        </p:tav>
                                        <p:tav tm="100000">
                                          <p:val>
                                            <p:fltVal val="0"/>
                                          </p:val>
                                        </p:tav>
                                      </p:tavLst>
                                    </p:anim>
                                    <p:animEffect transition="in" filter="fade">
                                      <p:cBhvr>
                                        <p:cTn id="10" dur="1000"/>
                                        <p:tgtEl>
                                          <p:spTgt spid="4">
                                            <p:bg/>
                                          </p:spTgt>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4">
                                            <p:txEl>
                                              <p:pRg st="0" end="0"/>
                                            </p:txEl>
                                          </p:spTgt>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8856984" cy="6863417"/>
          </a:xfrm>
          <a:prstGeom prst="rect">
            <a:avLst/>
          </a:prstGeom>
          <a:noFill/>
        </p:spPr>
        <p:txBody>
          <a:bodyPr wrap="square" rtlCol="0">
            <a:spAutoFit/>
          </a:bodyPr>
          <a:lstStyle/>
          <a:p>
            <a:r>
              <a:rPr lang="pt-BR" sz="4400" dirty="0">
                <a:latin typeface="+mj-lt"/>
              </a:rPr>
              <a:t>1. Usar ovos bem frescos para armazenar.</a:t>
            </a:r>
          </a:p>
          <a:p>
            <a:r>
              <a:rPr lang="pt-BR" sz="4400" dirty="0">
                <a:latin typeface="+mj-lt"/>
              </a:rPr>
              <a:t>Compre-os diretamente da granja.</a:t>
            </a:r>
          </a:p>
          <a:p>
            <a:r>
              <a:rPr lang="pt-BR" sz="4400" dirty="0">
                <a:latin typeface="+mj-lt"/>
              </a:rPr>
              <a:t>Arrume os ovos com cuidado num recipiente de vidro e cubra-os com uma solução de cal virgem. 250 gramas de cal virgem para 4 litros de água.</a:t>
            </a:r>
          </a:p>
          <a:p>
            <a:r>
              <a:rPr lang="pt-BR" sz="4400" dirty="0">
                <a:latin typeface="+mj-lt"/>
              </a:rPr>
              <a:t>Duração: 06 meses</a:t>
            </a:r>
          </a:p>
        </p:txBody>
      </p:sp>
    </p:spTree>
    <p:extLst>
      <p:ext uri="{BB962C8B-B14F-4D97-AF65-F5344CB8AC3E}">
        <p14:creationId xmlns:p14="http://schemas.microsoft.com/office/powerpoint/2010/main" val="33357473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nip Single Corner Rectangle 34"/>
          <p:cNvSpPr/>
          <p:nvPr/>
        </p:nvSpPr>
        <p:spPr>
          <a:xfrm>
            <a:off x="1187624" y="980728"/>
            <a:ext cx="6408712" cy="288032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800" dirty="0" smtClean="0"/>
              <a:t>Carne de Vaca</a:t>
            </a:r>
          </a:p>
          <a:p>
            <a:pPr algn="ctr"/>
            <a:endParaRPr lang="pt-BR" sz="4800" dirty="0" smtClean="0">
              <a:latin typeface="+mj-lt"/>
            </a:endParaRPr>
          </a:p>
          <a:p>
            <a:pPr algn="ctr"/>
            <a:endParaRPr lang="pt-BR" sz="4800" dirty="0">
              <a:latin typeface="+mj-lt"/>
            </a:endParaRPr>
          </a:p>
        </p:txBody>
      </p:sp>
      <p:sp>
        <p:nvSpPr>
          <p:cNvPr id="37" name="Snip Single Corner Rectangle 36"/>
          <p:cNvSpPr/>
          <p:nvPr/>
        </p:nvSpPr>
        <p:spPr>
          <a:xfrm>
            <a:off x="1115616" y="252887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Snip Single Corner Rectangle 26"/>
          <p:cNvSpPr/>
          <p:nvPr/>
        </p:nvSpPr>
        <p:spPr>
          <a:xfrm>
            <a:off x="1235012" y="26679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Snip Single Corner Rectangle 28"/>
          <p:cNvSpPr/>
          <p:nvPr/>
        </p:nvSpPr>
        <p:spPr>
          <a:xfrm>
            <a:off x="1387412" y="28203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Snip Single Corner Rectangle 29"/>
          <p:cNvSpPr/>
          <p:nvPr/>
        </p:nvSpPr>
        <p:spPr>
          <a:xfrm>
            <a:off x="1539812" y="29727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Snip Single Corner Rectangle 30"/>
          <p:cNvSpPr/>
          <p:nvPr/>
        </p:nvSpPr>
        <p:spPr>
          <a:xfrm>
            <a:off x="1692212" y="31251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Snip Single Corner Rectangle 31"/>
          <p:cNvSpPr/>
          <p:nvPr/>
        </p:nvSpPr>
        <p:spPr>
          <a:xfrm>
            <a:off x="1844612" y="32775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Snip Single Corner Rectangle 32"/>
          <p:cNvSpPr/>
          <p:nvPr/>
        </p:nvSpPr>
        <p:spPr>
          <a:xfrm>
            <a:off x="1997012" y="34299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Snip Single Corner Rectangle 33"/>
          <p:cNvSpPr/>
          <p:nvPr/>
        </p:nvSpPr>
        <p:spPr>
          <a:xfrm>
            <a:off x="2149412" y="35823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Snip Single Corner Rectangle 35"/>
          <p:cNvSpPr/>
          <p:nvPr/>
        </p:nvSpPr>
        <p:spPr>
          <a:xfrm>
            <a:off x="2454212" y="3933056"/>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000" dirty="0" smtClean="0"/>
              <a:t>Temas Abordados</a:t>
            </a:r>
            <a:endParaRPr lang="pt-BR" sz="6000" dirty="0"/>
          </a:p>
        </p:txBody>
      </p:sp>
    </p:spTree>
    <p:extLst>
      <p:ext uri="{BB962C8B-B14F-4D97-AF65-F5344CB8AC3E}">
        <p14:creationId xmlns:p14="http://schemas.microsoft.com/office/powerpoint/2010/main" val="41226327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vaca.jpg (400×28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 y="21522"/>
            <a:ext cx="9192678" cy="6836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548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8856984" cy="6186309"/>
          </a:xfrm>
          <a:prstGeom prst="rect">
            <a:avLst/>
          </a:prstGeom>
          <a:noFill/>
        </p:spPr>
        <p:txBody>
          <a:bodyPr wrap="square" rtlCol="0">
            <a:spAutoFit/>
          </a:bodyPr>
          <a:lstStyle/>
          <a:p>
            <a:r>
              <a:rPr lang="pt-BR" sz="4400" b="1" i="1" dirty="0"/>
              <a:t>Ingredientes: </a:t>
            </a:r>
            <a:r>
              <a:rPr lang="pt-BR" sz="4400" i="1" dirty="0"/>
              <a:t>1 a 2 kg de </a:t>
            </a:r>
            <a:r>
              <a:rPr lang="pt-BR" sz="4400" i="1" dirty="0" smtClean="0"/>
              <a:t>carne, tirar todo o sebo e gordura possível. </a:t>
            </a:r>
            <a:r>
              <a:rPr lang="pt-BR" sz="4400" i="1" dirty="0"/>
              <a:t>Todos os temperos: 2 tabletes de Knorr de carne, 6 folhas de gelatina incolor ou 2 </a:t>
            </a:r>
            <a:r>
              <a:rPr lang="pt-BR" sz="4400" i="1" dirty="0" smtClean="0"/>
              <a:t>sachês </a:t>
            </a:r>
            <a:r>
              <a:rPr lang="pt-BR" sz="4400" i="1" dirty="0"/>
              <a:t>de gelatina incolor em pó, 2 colheres de chá de sal, vinagre e 1 vidro grande ou 1 lata inoxidável. </a:t>
            </a:r>
            <a:endParaRPr lang="pt-BR" sz="4400" dirty="0">
              <a:latin typeface="+mj-lt"/>
            </a:endParaRPr>
          </a:p>
        </p:txBody>
      </p:sp>
    </p:spTree>
    <p:extLst>
      <p:ext uri="{BB962C8B-B14F-4D97-AF65-F5344CB8AC3E}">
        <p14:creationId xmlns:p14="http://schemas.microsoft.com/office/powerpoint/2010/main" val="1112539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8856984" cy="5509200"/>
          </a:xfrm>
          <a:prstGeom prst="rect">
            <a:avLst/>
          </a:prstGeom>
          <a:noFill/>
        </p:spPr>
        <p:txBody>
          <a:bodyPr wrap="square" rtlCol="0">
            <a:spAutoFit/>
          </a:bodyPr>
          <a:lstStyle/>
          <a:p>
            <a:r>
              <a:rPr lang="pt-BR" sz="4400" b="1" i="1" dirty="0"/>
              <a:t>Modo de preparar: </a:t>
            </a:r>
            <a:r>
              <a:rPr lang="pt-BR" sz="4400" i="1" dirty="0"/>
              <a:t>Colocar em uma vasilha depois de bem limpa a carne, por os temperos costumeiros: cebola, alho, pimenta especial, cheiro verde, 2 colheres de sal e vinagre de modo que ela fique quase embebida nos temperos. </a:t>
            </a:r>
            <a:endParaRPr lang="pt-BR" sz="4400" dirty="0">
              <a:latin typeface="+mj-lt"/>
            </a:endParaRPr>
          </a:p>
        </p:txBody>
      </p:sp>
    </p:spTree>
    <p:extLst>
      <p:ext uri="{BB962C8B-B14F-4D97-AF65-F5344CB8AC3E}">
        <p14:creationId xmlns:p14="http://schemas.microsoft.com/office/powerpoint/2010/main" val="1112539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8856984" cy="6555641"/>
          </a:xfrm>
          <a:prstGeom prst="rect">
            <a:avLst/>
          </a:prstGeom>
          <a:noFill/>
        </p:spPr>
        <p:txBody>
          <a:bodyPr wrap="square" rtlCol="0">
            <a:spAutoFit/>
          </a:bodyPr>
          <a:lstStyle/>
          <a:p>
            <a:r>
              <a:rPr lang="pt-BR" sz="6000" i="1" dirty="0"/>
              <a:t>Deixá-la no tempero em lugar fresco por 24 horas, mexendo de vez em quando para que ela fique com o tempero firme e bem igual. </a:t>
            </a:r>
            <a:endParaRPr lang="pt-BR" sz="6000" dirty="0">
              <a:latin typeface="+mj-lt"/>
            </a:endParaRPr>
          </a:p>
        </p:txBody>
      </p:sp>
    </p:spTree>
    <p:extLst>
      <p:ext uri="{BB962C8B-B14F-4D97-AF65-F5344CB8AC3E}">
        <p14:creationId xmlns:p14="http://schemas.microsoft.com/office/powerpoint/2010/main" val="1112539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4516" y="116632"/>
            <a:ext cx="8856984" cy="6001643"/>
          </a:xfrm>
          <a:prstGeom prst="rect">
            <a:avLst/>
          </a:prstGeom>
          <a:noFill/>
        </p:spPr>
        <p:txBody>
          <a:bodyPr wrap="square" rtlCol="0">
            <a:spAutoFit/>
          </a:bodyPr>
          <a:lstStyle/>
          <a:p>
            <a:r>
              <a:rPr lang="pt-BR" sz="4800" i="1" dirty="0"/>
              <a:t>Derreter a gelatina em 800 gr de água. Depois de fria colocá-la no vidro. Tirar a carne do tempero e deixar escorrer até que fique bem seca, colocá-la no vidro, pôr em banho Maria durante 40 minutos. </a:t>
            </a:r>
            <a:endParaRPr lang="pt-BR" sz="4800" dirty="0">
              <a:latin typeface="+mj-lt"/>
            </a:endParaRPr>
          </a:p>
        </p:txBody>
      </p:sp>
    </p:spTree>
    <p:extLst>
      <p:ext uri="{BB962C8B-B14F-4D97-AF65-F5344CB8AC3E}">
        <p14:creationId xmlns:p14="http://schemas.microsoft.com/office/powerpoint/2010/main" val="1112539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8856984" cy="6555641"/>
          </a:xfrm>
          <a:prstGeom prst="rect">
            <a:avLst/>
          </a:prstGeom>
          <a:noFill/>
        </p:spPr>
        <p:txBody>
          <a:bodyPr wrap="square" rtlCol="0">
            <a:spAutoFit/>
          </a:bodyPr>
          <a:lstStyle/>
          <a:p>
            <a:r>
              <a:rPr lang="pt-BR" sz="6000" i="1" dirty="0"/>
              <a:t>Antes de fechar o vidro passar parafina no fundo da tampa, se for lata, além de passar parafina, também passar fita adesiva. </a:t>
            </a:r>
            <a:endParaRPr lang="pt-BR" sz="6000" dirty="0">
              <a:latin typeface="+mj-lt"/>
            </a:endParaRPr>
          </a:p>
        </p:txBody>
      </p:sp>
    </p:spTree>
    <p:extLst>
      <p:ext uri="{BB962C8B-B14F-4D97-AF65-F5344CB8AC3E}">
        <p14:creationId xmlns:p14="http://schemas.microsoft.com/office/powerpoint/2010/main" val="375142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8856984" cy="6740307"/>
          </a:xfrm>
          <a:prstGeom prst="rect">
            <a:avLst/>
          </a:prstGeom>
          <a:noFill/>
        </p:spPr>
        <p:txBody>
          <a:bodyPr wrap="square" rtlCol="0">
            <a:spAutoFit/>
          </a:bodyPr>
          <a:lstStyle/>
          <a:p>
            <a:r>
              <a:rPr lang="pt-BR" sz="7200" b="1" i="1" dirty="0"/>
              <a:t>Duração em lugares frescos: 4 anos e não é preciso guardar em geladeira ou freezer. </a:t>
            </a:r>
            <a:endParaRPr lang="pt-BR" sz="7200" dirty="0">
              <a:latin typeface="+mj-lt"/>
            </a:endParaRPr>
          </a:p>
        </p:txBody>
      </p:sp>
    </p:spTree>
    <p:extLst>
      <p:ext uri="{BB962C8B-B14F-4D97-AF65-F5344CB8AC3E}">
        <p14:creationId xmlns:p14="http://schemas.microsoft.com/office/powerpoint/2010/main" val="375142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nip Single Corner Rectangle 34"/>
          <p:cNvSpPr/>
          <p:nvPr/>
        </p:nvSpPr>
        <p:spPr>
          <a:xfrm>
            <a:off x="971600" y="1006631"/>
            <a:ext cx="6408712" cy="288032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800" dirty="0" smtClean="0"/>
              <a:t>Carne Moída</a:t>
            </a:r>
          </a:p>
          <a:p>
            <a:pPr algn="ctr"/>
            <a:endParaRPr lang="pt-BR" sz="4800" dirty="0" smtClean="0">
              <a:latin typeface="+mj-lt"/>
            </a:endParaRPr>
          </a:p>
          <a:p>
            <a:pPr algn="ctr"/>
            <a:endParaRPr lang="pt-BR" sz="4800" dirty="0">
              <a:latin typeface="+mj-lt"/>
            </a:endParaRPr>
          </a:p>
        </p:txBody>
      </p:sp>
      <p:sp>
        <p:nvSpPr>
          <p:cNvPr id="37" name="Snip Single Corner Rectangle 36"/>
          <p:cNvSpPr/>
          <p:nvPr/>
        </p:nvSpPr>
        <p:spPr>
          <a:xfrm>
            <a:off x="1115616" y="252887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Snip Single Corner Rectangle 26"/>
          <p:cNvSpPr/>
          <p:nvPr/>
        </p:nvSpPr>
        <p:spPr>
          <a:xfrm>
            <a:off x="1235012" y="26679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Snip Single Corner Rectangle 28"/>
          <p:cNvSpPr/>
          <p:nvPr/>
        </p:nvSpPr>
        <p:spPr>
          <a:xfrm>
            <a:off x="1387412" y="28203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Snip Single Corner Rectangle 29"/>
          <p:cNvSpPr/>
          <p:nvPr/>
        </p:nvSpPr>
        <p:spPr>
          <a:xfrm>
            <a:off x="1539812" y="29727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Snip Single Corner Rectangle 30"/>
          <p:cNvSpPr/>
          <p:nvPr/>
        </p:nvSpPr>
        <p:spPr>
          <a:xfrm>
            <a:off x="1692212" y="31251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Snip Single Corner Rectangle 31"/>
          <p:cNvSpPr/>
          <p:nvPr/>
        </p:nvSpPr>
        <p:spPr>
          <a:xfrm>
            <a:off x="1844612" y="32775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Snip Single Corner Rectangle 32"/>
          <p:cNvSpPr/>
          <p:nvPr/>
        </p:nvSpPr>
        <p:spPr>
          <a:xfrm>
            <a:off x="1997012" y="34299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Snip Single Corner Rectangle 33"/>
          <p:cNvSpPr/>
          <p:nvPr/>
        </p:nvSpPr>
        <p:spPr>
          <a:xfrm>
            <a:off x="2149412" y="35823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Snip Single Corner Rectangle 35"/>
          <p:cNvSpPr/>
          <p:nvPr/>
        </p:nvSpPr>
        <p:spPr>
          <a:xfrm>
            <a:off x="2454212" y="3933056"/>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000" dirty="0" smtClean="0"/>
              <a:t>Temas Abordados</a:t>
            </a:r>
            <a:endParaRPr lang="pt-BR" sz="6000" dirty="0"/>
          </a:p>
        </p:txBody>
      </p:sp>
    </p:spTree>
    <p:extLst>
      <p:ext uri="{BB962C8B-B14F-4D97-AF65-F5344CB8AC3E}">
        <p14:creationId xmlns:p14="http://schemas.microsoft.com/office/powerpoint/2010/main" val="2941564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arnemoida.jpg (646×6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579"/>
            <a:ext cx="9144000" cy="6831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548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8856984" cy="6740307"/>
          </a:xfrm>
          <a:prstGeom prst="rect">
            <a:avLst/>
          </a:prstGeom>
          <a:noFill/>
        </p:spPr>
        <p:txBody>
          <a:bodyPr wrap="square" rtlCol="0">
            <a:spAutoFit/>
          </a:bodyPr>
          <a:lstStyle/>
          <a:p>
            <a:r>
              <a:rPr lang="pt-BR" sz="4800" dirty="0"/>
              <a:t>2 . Arrume os ovos frescos num recipiente de vidro.</a:t>
            </a:r>
          </a:p>
          <a:p>
            <a:r>
              <a:rPr lang="pt-BR" sz="4800" dirty="0"/>
              <a:t>Ferva 250 gramas de sal em 2 litros de água. Deixe esfriar depois despeje em cima dos ovos. Depois de 20 dias, retire os ovos e guarde-os na geladeira.</a:t>
            </a:r>
          </a:p>
          <a:p>
            <a:r>
              <a:rPr lang="pt-BR" sz="4800" dirty="0"/>
              <a:t>Duração: 01 ano</a:t>
            </a:r>
          </a:p>
        </p:txBody>
      </p:sp>
    </p:spTree>
    <p:extLst>
      <p:ext uri="{BB962C8B-B14F-4D97-AF65-F5344CB8AC3E}">
        <p14:creationId xmlns:p14="http://schemas.microsoft.com/office/powerpoint/2010/main" val="13299222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8856984" cy="6555641"/>
          </a:xfrm>
          <a:prstGeom prst="rect">
            <a:avLst/>
          </a:prstGeom>
          <a:noFill/>
        </p:spPr>
        <p:txBody>
          <a:bodyPr wrap="square" rtlCol="0">
            <a:spAutoFit/>
          </a:bodyPr>
          <a:lstStyle/>
          <a:p>
            <a:pPr marL="571500" indent="-571500">
              <a:buFont typeface="Wingdings" pitchFamily="2" charset="2"/>
              <a:buChar char="Ø"/>
            </a:pPr>
            <a:r>
              <a:rPr lang="pt-BR" sz="4200" i="1" dirty="0" smtClean="0"/>
              <a:t>Se </a:t>
            </a:r>
            <a:r>
              <a:rPr lang="pt-BR" sz="4200" i="1" dirty="0"/>
              <a:t>desejar adicione 1 </a:t>
            </a:r>
            <a:r>
              <a:rPr lang="pt-BR" sz="4200" i="1" dirty="0" smtClean="0"/>
              <a:t>colher de chá </a:t>
            </a:r>
            <a:r>
              <a:rPr lang="pt-BR" sz="4200" i="1" dirty="0"/>
              <a:t>de sal para cada ½ kg de carne. </a:t>
            </a:r>
            <a:endParaRPr lang="pt-BR" sz="4200" dirty="0"/>
          </a:p>
          <a:p>
            <a:pPr marL="571500" indent="-571500">
              <a:buFont typeface="Wingdings" pitchFamily="2" charset="2"/>
              <a:buChar char="Ø"/>
            </a:pPr>
            <a:r>
              <a:rPr lang="pt-BR" sz="4200" i="1" dirty="0" smtClean="0"/>
              <a:t>Misture </a:t>
            </a:r>
            <a:r>
              <a:rPr lang="pt-BR" sz="4200" i="1" dirty="0"/>
              <a:t>bem </a:t>
            </a:r>
            <a:r>
              <a:rPr lang="pt-BR" sz="4200" i="1" dirty="0" smtClean="0"/>
              <a:t>.</a:t>
            </a:r>
            <a:endParaRPr lang="pt-BR" sz="4200" dirty="0"/>
          </a:p>
          <a:p>
            <a:pPr marL="571500" indent="-571500">
              <a:buFont typeface="Wingdings" pitchFamily="2" charset="2"/>
              <a:buChar char="Ø"/>
            </a:pPr>
            <a:r>
              <a:rPr lang="pt-BR" sz="4200" i="1" dirty="0" smtClean="0"/>
              <a:t>Faça </a:t>
            </a:r>
            <a:r>
              <a:rPr lang="pt-BR" sz="4200" i="1" dirty="0"/>
              <a:t>bolinhas pequenas e achatadas que possam ser acondicionadas nos vidros de ½ a 1 litro. </a:t>
            </a:r>
            <a:endParaRPr lang="pt-BR" sz="4200" dirty="0"/>
          </a:p>
          <a:p>
            <a:pPr marL="571500" indent="-571500">
              <a:buFont typeface="Wingdings" pitchFamily="2" charset="2"/>
              <a:buChar char="Ø"/>
            </a:pPr>
            <a:r>
              <a:rPr lang="pt-BR" sz="4200" i="1" dirty="0"/>
              <a:t>A</a:t>
            </a:r>
            <a:r>
              <a:rPr lang="pt-BR" sz="4200" i="1" dirty="0" smtClean="0"/>
              <a:t>sse-as </a:t>
            </a:r>
            <a:r>
              <a:rPr lang="pt-BR" sz="4200" i="1" dirty="0"/>
              <a:t>em forno médio (150º) até estarem meio </a:t>
            </a:r>
            <a:r>
              <a:rPr lang="pt-BR" sz="4200" i="1" dirty="0" smtClean="0"/>
              <a:t>prontas.</a:t>
            </a:r>
            <a:endParaRPr lang="pt-BR" sz="4200" dirty="0"/>
          </a:p>
        </p:txBody>
      </p:sp>
    </p:spTree>
    <p:extLst>
      <p:ext uri="{BB962C8B-B14F-4D97-AF65-F5344CB8AC3E}">
        <p14:creationId xmlns:p14="http://schemas.microsoft.com/office/powerpoint/2010/main" val="1112539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8856984" cy="6863417"/>
          </a:xfrm>
          <a:prstGeom prst="rect">
            <a:avLst/>
          </a:prstGeom>
          <a:noFill/>
        </p:spPr>
        <p:txBody>
          <a:bodyPr wrap="square" rtlCol="0">
            <a:spAutoFit/>
          </a:bodyPr>
          <a:lstStyle/>
          <a:p>
            <a:pPr marL="571500" indent="-571500">
              <a:buFont typeface="Wingdings" pitchFamily="2" charset="2"/>
              <a:buChar char="Ø"/>
            </a:pPr>
            <a:r>
              <a:rPr lang="pt-BR" sz="4000" i="1" dirty="0" smtClean="0"/>
              <a:t>Escorra </a:t>
            </a:r>
            <a:r>
              <a:rPr lang="pt-BR" sz="4000" i="1" dirty="0"/>
              <a:t>a gordura. Não use gordura ou óleo para conservar. </a:t>
            </a:r>
            <a:endParaRPr lang="pt-BR" sz="4000" dirty="0"/>
          </a:p>
          <a:p>
            <a:pPr marL="571500" indent="-571500">
              <a:buFont typeface="Wingdings" pitchFamily="2" charset="2"/>
              <a:buChar char="Ø"/>
            </a:pPr>
            <a:r>
              <a:rPr lang="pt-BR" sz="4000" i="1" dirty="0" smtClean="0"/>
              <a:t>Acondicione </a:t>
            </a:r>
            <a:r>
              <a:rPr lang="pt-BR" sz="4000" i="1" dirty="0"/>
              <a:t>a carne quente livremente nos vidros quentes até 2 cm da borda. </a:t>
            </a:r>
            <a:endParaRPr lang="pt-BR" sz="4000" dirty="0"/>
          </a:p>
          <a:p>
            <a:pPr marL="571500" indent="-571500">
              <a:buFont typeface="Wingdings" pitchFamily="2" charset="2"/>
              <a:buChar char="Ø"/>
            </a:pPr>
            <a:r>
              <a:rPr lang="pt-BR" sz="4000" i="1" dirty="0" smtClean="0"/>
              <a:t>Cubra </a:t>
            </a:r>
            <a:r>
              <a:rPr lang="pt-BR" sz="4000" i="1" dirty="0"/>
              <a:t>a carne com molho de tomate, caldo de carne ou água fervente, até 2 cm da borda. Corra a espátula de plástico dentro do vidro para eliminar as bolhas de ar </a:t>
            </a:r>
            <a:r>
              <a:rPr lang="pt-BR" sz="4000" i="1" dirty="0" smtClean="0"/>
              <a:t>.</a:t>
            </a:r>
            <a:endParaRPr lang="pt-BR" sz="4000" dirty="0"/>
          </a:p>
        </p:txBody>
      </p:sp>
    </p:spTree>
    <p:extLst>
      <p:ext uri="{BB962C8B-B14F-4D97-AF65-F5344CB8AC3E}">
        <p14:creationId xmlns:p14="http://schemas.microsoft.com/office/powerpoint/2010/main" val="11125392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nip Single Corner Rectangle 34"/>
          <p:cNvSpPr/>
          <p:nvPr/>
        </p:nvSpPr>
        <p:spPr>
          <a:xfrm>
            <a:off x="1115616" y="1124744"/>
            <a:ext cx="6408712" cy="2880320"/>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800" dirty="0" smtClean="0"/>
              <a:t>MENSAGEM DA 1ª PRESIDÊNCIA</a:t>
            </a:r>
          </a:p>
          <a:p>
            <a:pPr algn="ctr"/>
            <a:endParaRPr lang="pt-BR" sz="4800" dirty="0" smtClean="0">
              <a:latin typeface="+mj-lt"/>
            </a:endParaRPr>
          </a:p>
          <a:p>
            <a:pPr algn="ctr"/>
            <a:endParaRPr lang="pt-BR" sz="4800" dirty="0">
              <a:latin typeface="+mj-lt"/>
            </a:endParaRPr>
          </a:p>
        </p:txBody>
      </p:sp>
      <p:sp>
        <p:nvSpPr>
          <p:cNvPr id="27" name="Snip Single Corner Rectangle 26"/>
          <p:cNvSpPr/>
          <p:nvPr/>
        </p:nvSpPr>
        <p:spPr>
          <a:xfrm>
            <a:off x="1235012" y="26679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Snip Single Corner Rectangle 28"/>
          <p:cNvSpPr/>
          <p:nvPr/>
        </p:nvSpPr>
        <p:spPr>
          <a:xfrm>
            <a:off x="1387412" y="28203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Snip Single Corner Rectangle 29"/>
          <p:cNvSpPr/>
          <p:nvPr/>
        </p:nvSpPr>
        <p:spPr>
          <a:xfrm>
            <a:off x="1539812" y="29727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Snip Single Corner Rectangle 30"/>
          <p:cNvSpPr/>
          <p:nvPr/>
        </p:nvSpPr>
        <p:spPr>
          <a:xfrm>
            <a:off x="1692212" y="31251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Snip Single Corner Rectangle 31"/>
          <p:cNvSpPr/>
          <p:nvPr/>
        </p:nvSpPr>
        <p:spPr>
          <a:xfrm>
            <a:off x="1844612" y="32775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Snip Single Corner Rectangle 32"/>
          <p:cNvSpPr/>
          <p:nvPr/>
        </p:nvSpPr>
        <p:spPr>
          <a:xfrm>
            <a:off x="1997012" y="34299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Snip Single Corner Rectangle 33"/>
          <p:cNvSpPr/>
          <p:nvPr/>
        </p:nvSpPr>
        <p:spPr>
          <a:xfrm>
            <a:off x="2149412" y="35823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Snip Single Corner Rectangle 36"/>
          <p:cNvSpPr/>
          <p:nvPr/>
        </p:nvSpPr>
        <p:spPr>
          <a:xfrm>
            <a:off x="2267744" y="3717032"/>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Snip Single Corner Rectangle 35"/>
          <p:cNvSpPr/>
          <p:nvPr/>
        </p:nvSpPr>
        <p:spPr>
          <a:xfrm>
            <a:off x="2454212" y="3933056"/>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000" dirty="0" smtClean="0"/>
              <a:t>Temas Abordados</a:t>
            </a:r>
            <a:endParaRPr lang="pt-BR" sz="6000" dirty="0"/>
          </a:p>
        </p:txBody>
      </p:sp>
    </p:spTree>
    <p:extLst>
      <p:ext uri="{BB962C8B-B14F-4D97-AF65-F5344CB8AC3E}">
        <p14:creationId xmlns:p14="http://schemas.microsoft.com/office/powerpoint/2010/main" val="35886345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8648"/>
            <a:ext cx="9128374" cy="6839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28610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8856984" cy="6001643"/>
          </a:xfrm>
          <a:prstGeom prst="rect">
            <a:avLst/>
          </a:prstGeom>
          <a:noFill/>
        </p:spPr>
        <p:txBody>
          <a:bodyPr wrap="square" rtlCol="0">
            <a:spAutoFit/>
          </a:bodyPr>
          <a:lstStyle/>
          <a:p>
            <a:r>
              <a:rPr lang="pt-BR" sz="3200" dirty="0"/>
              <a:t>Prezados irmãos e irmãs:</a:t>
            </a:r>
          </a:p>
          <a:p>
            <a:r>
              <a:rPr lang="pt-BR" sz="3200" dirty="0"/>
              <a:t>Nosso Pai Celestial criou esta linda Terra, com toda sua abundância, para o nosso benefício e uso. Seu propósito é o de prover nossas necessidades ao seguirmos com fé e obediência. Ele nos ordenou amorosamente que “[preparássemos] todas as coisas necessárias” (D&amp;C 109:8) para que, caso sobreviesse a adversidade, pudéssemos cuidar de nós mesmos e de nossos vizinhos e apoiar o bispo à medida que ele cuida de outras pessoas.</a:t>
            </a:r>
          </a:p>
        </p:txBody>
      </p:sp>
    </p:spTree>
    <p:extLst>
      <p:ext uri="{BB962C8B-B14F-4D97-AF65-F5344CB8AC3E}">
        <p14:creationId xmlns:p14="http://schemas.microsoft.com/office/powerpoint/2010/main" val="21376666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8856984" cy="6001643"/>
          </a:xfrm>
          <a:prstGeom prst="rect">
            <a:avLst/>
          </a:prstGeom>
          <a:noFill/>
        </p:spPr>
        <p:txBody>
          <a:bodyPr wrap="square" rtlCol="0">
            <a:spAutoFit/>
          </a:bodyPr>
          <a:lstStyle/>
          <a:p>
            <a:r>
              <a:rPr lang="pt-BR" sz="4800" dirty="0"/>
              <a:t>Incentivamos os membros da Igreja em todo o mundo a preparar-se para as adversidades da vida, fazendo um armazenamento básico de mantimentos e água e uma poupança em dinheiro.</a:t>
            </a:r>
          </a:p>
        </p:txBody>
      </p:sp>
    </p:spTree>
    <p:extLst>
      <p:ext uri="{BB962C8B-B14F-4D97-AF65-F5344CB8AC3E}">
        <p14:creationId xmlns:p14="http://schemas.microsoft.com/office/powerpoint/2010/main" val="35801219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8856984" cy="6186309"/>
          </a:xfrm>
          <a:prstGeom prst="rect">
            <a:avLst/>
          </a:prstGeom>
          <a:noFill/>
        </p:spPr>
        <p:txBody>
          <a:bodyPr wrap="square" rtlCol="0">
            <a:spAutoFit/>
          </a:bodyPr>
          <a:lstStyle/>
          <a:p>
            <a:r>
              <a:rPr lang="pt-BR" sz="3600" dirty="0"/>
              <a:t>Pedimos que sejam sábios ao armazenarem mantimentos e água e ao fazerem uma poupança. Não cheguem a extremos; não é prudente, por exemplo, fazer dívidas para conseguir um armazenamento imediato. Com planejamento cuidadoso, com o passar do tempo, organizem um estoque de mantimentos e uma reserva financeira.</a:t>
            </a:r>
          </a:p>
        </p:txBody>
      </p:sp>
    </p:spTree>
    <p:extLst>
      <p:ext uri="{BB962C8B-B14F-4D97-AF65-F5344CB8AC3E}">
        <p14:creationId xmlns:p14="http://schemas.microsoft.com/office/powerpoint/2010/main" val="27567644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8856984" cy="6247864"/>
          </a:xfrm>
          <a:prstGeom prst="rect">
            <a:avLst/>
          </a:prstGeom>
          <a:noFill/>
        </p:spPr>
        <p:txBody>
          <a:bodyPr wrap="square" rtlCol="0">
            <a:spAutoFit/>
          </a:bodyPr>
          <a:lstStyle/>
          <a:p>
            <a:r>
              <a:rPr lang="pt-BR" sz="4000" dirty="0"/>
              <a:t>Estamos cientes de que alguns de vocês talvez não tenham recursos financeiros nem espaço para tal armazenamento. Outros talvez sejam proibidos por lei de armazenar grandes quantidades de alimento. Queremos incentivá-los para que armazenem tanto quanto as circunstâncias o permitam.</a:t>
            </a:r>
          </a:p>
        </p:txBody>
      </p:sp>
    </p:spTree>
    <p:extLst>
      <p:ext uri="{BB962C8B-B14F-4D97-AF65-F5344CB8AC3E}">
        <p14:creationId xmlns:p14="http://schemas.microsoft.com/office/powerpoint/2010/main" val="32905580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6632"/>
            <a:ext cx="8856984" cy="674030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pt-BR" sz="7200" b="1" spc="50" dirty="0">
                <a:ln w="11430"/>
                <a:effectLst>
                  <a:outerShdw blurRad="76200" dist="50800" dir="5400000" algn="tl" rotWithShape="0">
                    <a:srgbClr val="000000">
                      <a:alpha val="65000"/>
                    </a:srgbClr>
                  </a:outerShdw>
                </a:effectLst>
              </a:rPr>
              <a:t>Que o Senhor os abençoe em seu empenho para obter um armazenamento doméstico.</a:t>
            </a:r>
          </a:p>
        </p:txBody>
      </p:sp>
    </p:spTree>
    <p:extLst>
      <p:ext uri="{BB962C8B-B14F-4D97-AF65-F5344CB8AC3E}">
        <p14:creationId xmlns:p14="http://schemas.microsoft.com/office/powerpoint/2010/main" val="32905580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nip Single Corner Rectangle 36"/>
          <p:cNvSpPr/>
          <p:nvPr/>
        </p:nvSpPr>
        <p:spPr>
          <a:xfrm>
            <a:off x="1115616" y="252887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Snip Single Corner Rectangle 26"/>
          <p:cNvSpPr/>
          <p:nvPr/>
        </p:nvSpPr>
        <p:spPr>
          <a:xfrm>
            <a:off x="1235012" y="26679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Snip Single Corner Rectangle 28"/>
          <p:cNvSpPr/>
          <p:nvPr/>
        </p:nvSpPr>
        <p:spPr>
          <a:xfrm>
            <a:off x="1387412" y="28203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Snip Single Corner Rectangle 29"/>
          <p:cNvSpPr/>
          <p:nvPr/>
        </p:nvSpPr>
        <p:spPr>
          <a:xfrm>
            <a:off x="1539812" y="29727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Snip Single Corner Rectangle 30"/>
          <p:cNvSpPr/>
          <p:nvPr/>
        </p:nvSpPr>
        <p:spPr>
          <a:xfrm>
            <a:off x="1692212" y="31251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Snip Single Corner Rectangle 31"/>
          <p:cNvSpPr/>
          <p:nvPr/>
        </p:nvSpPr>
        <p:spPr>
          <a:xfrm>
            <a:off x="1844612" y="32775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Snip Single Corner Rectangle 32"/>
          <p:cNvSpPr/>
          <p:nvPr/>
        </p:nvSpPr>
        <p:spPr>
          <a:xfrm>
            <a:off x="1997012" y="34299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Snip Single Corner Rectangle 33"/>
          <p:cNvSpPr/>
          <p:nvPr/>
        </p:nvSpPr>
        <p:spPr>
          <a:xfrm>
            <a:off x="2149412" y="35823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Snip Single Corner Rectangle 34"/>
          <p:cNvSpPr/>
          <p:nvPr/>
        </p:nvSpPr>
        <p:spPr>
          <a:xfrm>
            <a:off x="2301812" y="37347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Snip Single Corner Rectangle 35"/>
          <p:cNvSpPr/>
          <p:nvPr/>
        </p:nvSpPr>
        <p:spPr>
          <a:xfrm>
            <a:off x="2454212" y="3933056"/>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7200" dirty="0" smtClean="0"/>
              <a:t>Até próximo mês</a:t>
            </a:r>
            <a:endParaRPr lang="pt-BR" sz="7200" dirty="0"/>
          </a:p>
        </p:txBody>
      </p:sp>
      <p:pic>
        <p:nvPicPr>
          <p:cNvPr id="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839200" y="0"/>
            <a:ext cx="304800" cy="304800"/>
          </a:xfrm>
          <a:prstGeom prst="rect">
            <a:avLst/>
          </a:prstGeom>
        </p:spPr>
      </p:pic>
    </p:spTree>
    <p:extLst>
      <p:ext uri="{BB962C8B-B14F-4D97-AF65-F5344CB8AC3E}">
        <p14:creationId xmlns:p14="http://schemas.microsoft.com/office/powerpoint/2010/main" val="7242311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xit" presetSubtype="0" fill="hold" grpId="0" nodeType="afterEffect">
                                  <p:stCondLst>
                                    <p:cond delay="0"/>
                                  </p:stCondLst>
                                  <p:childTnLst>
                                    <p:anim calcmode="lin" valueType="num">
                                      <p:cBhvr>
                                        <p:cTn id="6" dur="50"/>
                                        <p:tgtEl>
                                          <p:spTgt spid="37"/>
                                        </p:tgtEl>
                                        <p:attrNameLst>
                                          <p:attrName>ppt_w</p:attrName>
                                        </p:attrNameLst>
                                      </p:cBhvr>
                                      <p:tavLst>
                                        <p:tav tm="0">
                                          <p:val>
                                            <p:strVal val="ppt_w"/>
                                          </p:val>
                                        </p:tav>
                                        <p:tav tm="100000">
                                          <p:val>
                                            <p:fltVal val="0"/>
                                          </p:val>
                                        </p:tav>
                                      </p:tavLst>
                                    </p:anim>
                                    <p:anim calcmode="lin" valueType="num">
                                      <p:cBhvr>
                                        <p:cTn id="7" dur="50"/>
                                        <p:tgtEl>
                                          <p:spTgt spid="37"/>
                                        </p:tgtEl>
                                        <p:attrNameLst>
                                          <p:attrName>ppt_h</p:attrName>
                                        </p:attrNameLst>
                                      </p:cBhvr>
                                      <p:tavLst>
                                        <p:tav tm="0">
                                          <p:val>
                                            <p:strVal val="ppt_h"/>
                                          </p:val>
                                        </p:tav>
                                        <p:tav tm="100000">
                                          <p:val>
                                            <p:fltVal val="0"/>
                                          </p:val>
                                        </p:tav>
                                      </p:tavLst>
                                    </p:anim>
                                    <p:anim calcmode="lin" valueType="num">
                                      <p:cBhvr>
                                        <p:cTn id="8" dur="50"/>
                                        <p:tgtEl>
                                          <p:spTgt spid="3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9" dur="50"/>
                                        <p:tgtEl>
                                          <p:spTgt spid="3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0" dur="1" fill="hold">
                                          <p:stCondLst>
                                            <p:cond delay="49"/>
                                          </p:stCondLst>
                                        </p:cTn>
                                        <p:tgtEl>
                                          <p:spTgt spid="37"/>
                                        </p:tgtEl>
                                        <p:attrNameLst>
                                          <p:attrName>style.visibility</p:attrName>
                                        </p:attrNameLst>
                                      </p:cBhvr>
                                      <p:to>
                                        <p:strVal val="hidden"/>
                                      </p:to>
                                    </p:set>
                                  </p:childTnLst>
                                </p:cTn>
                              </p:par>
                            </p:childTnLst>
                          </p:cTn>
                        </p:par>
                        <p:par>
                          <p:cTn id="11" fill="hold">
                            <p:stCondLst>
                              <p:cond delay="50"/>
                            </p:stCondLst>
                            <p:childTnLst>
                              <p:par>
                                <p:cTn id="12" presetID="15" presetClass="exit" presetSubtype="0" fill="hold" grpId="0" nodeType="afterEffect">
                                  <p:stCondLst>
                                    <p:cond delay="0"/>
                                  </p:stCondLst>
                                  <p:childTnLst>
                                    <p:anim calcmode="lin" valueType="num">
                                      <p:cBhvr>
                                        <p:cTn id="13" dur="50"/>
                                        <p:tgtEl>
                                          <p:spTgt spid="27"/>
                                        </p:tgtEl>
                                        <p:attrNameLst>
                                          <p:attrName>ppt_w</p:attrName>
                                        </p:attrNameLst>
                                      </p:cBhvr>
                                      <p:tavLst>
                                        <p:tav tm="0">
                                          <p:val>
                                            <p:strVal val="ppt_w"/>
                                          </p:val>
                                        </p:tav>
                                        <p:tav tm="100000">
                                          <p:val>
                                            <p:fltVal val="0"/>
                                          </p:val>
                                        </p:tav>
                                      </p:tavLst>
                                    </p:anim>
                                    <p:anim calcmode="lin" valueType="num">
                                      <p:cBhvr>
                                        <p:cTn id="14" dur="50"/>
                                        <p:tgtEl>
                                          <p:spTgt spid="27"/>
                                        </p:tgtEl>
                                        <p:attrNameLst>
                                          <p:attrName>ppt_h</p:attrName>
                                        </p:attrNameLst>
                                      </p:cBhvr>
                                      <p:tavLst>
                                        <p:tav tm="0">
                                          <p:val>
                                            <p:strVal val="ppt_h"/>
                                          </p:val>
                                        </p:tav>
                                        <p:tav tm="100000">
                                          <p:val>
                                            <p:fltVal val="0"/>
                                          </p:val>
                                        </p:tav>
                                      </p:tavLst>
                                    </p:anim>
                                    <p:anim calcmode="lin" valueType="num">
                                      <p:cBhvr>
                                        <p:cTn id="15" dur="50"/>
                                        <p:tgtEl>
                                          <p:spTgt spid="2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16" dur="50"/>
                                        <p:tgtEl>
                                          <p:spTgt spid="2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17" dur="1" fill="hold">
                                          <p:stCondLst>
                                            <p:cond delay="49"/>
                                          </p:stCondLst>
                                        </p:cTn>
                                        <p:tgtEl>
                                          <p:spTgt spid="27"/>
                                        </p:tgtEl>
                                        <p:attrNameLst>
                                          <p:attrName>style.visibility</p:attrName>
                                        </p:attrNameLst>
                                      </p:cBhvr>
                                      <p:to>
                                        <p:strVal val="hidden"/>
                                      </p:to>
                                    </p:set>
                                  </p:childTnLst>
                                </p:cTn>
                              </p:par>
                            </p:childTnLst>
                          </p:cTn>
                        </p:par>
                        <p:par>
                          <p:cTn id="18" fill="hold">
                            <p:stCondLst>
                              <p:cond delay="100"/>
                            </p:stCondLst>
                            <p:childTnLst>
                              <p:par>
                                <p:cTn id="19" presetID="15" presetClass="exit" presetSubtype="0" fill="hold" grpId="0" nodeType="afterEffect">
                                  <p:stCondLst>
                                    <p:cond delay="0"/>
                                  </p:stCondLst>
                                  <p:childTnLst>
                                    <p:anim calcmode="lin" valueType="num">
                                      <p:cBhvr>
                                        <p:cTn id="20" dur="50"/>
                                        <p:tgtEl>
                                          <p:spTgt spid="29"/>
                                        </p:tgtEl>
                                        <p:attrNameLst>
                                          <p:attrName>ppt_w</p:attrName>
                                        </p:attrNameLst>
                                      </p:cBhvr>
                                      <p:tavLst>
                                        <p:tav tm="0">
                                          <p:val>
                                            <p:strVal val="ppt_w"/>
                                          </p:val>
                                        </p:tav>
                                        <p:tav tm="100000">
                                          <p:val>
                                            <p:fltVal val="0"/>
                                          </p:val>
                                        </p:tav>
                                      </p:tavLst>
                                    </p:anim>
                                    <p:anim calcmode="lin" valueType="num">
                                      <p:cBhvr>
                                        <p:cTn id="21" dur="50"/>
                                        <p:tgtEl>
                                          <p:spTgt spid="29"/>
                                        </p:tgtEl>
                                        <p:attrNameLst>
                                          <p:attrName>ppt_h</p:attrName>
                                        </p:attrNameLst>
                                      </p:cBhvr>
                                      <p:tavLst>
                                        <p:tav tm="0">
                                          <p:val>
                                            <p:strVal val="ppt_h"/>
                                          </p:val>
                                        </p:tav>
                                        <p:tav tm="100000">
                                          <p:val>
                                            <p:fltVal val="0"/>
                                          </p:val>
                                        </p:tav>
                                      </p:tavLst>
                                    </p:anim>
                                    <p:anim calcmode="lin" valueType="num">
                                      <p:cBhvr>
                                        <p:cTn id="22" dur="50"/>
                                        <p:tgtEl>
                                          <p:spTgt spid="29"/>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3" dur="50"/>
                                        <p:tgtEl>
                                          <p:spTgt spid="29"/>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4" dur="1" fill="hold">
                                          <p:stCondLst>
                                            <p:cond delay="49"/>
                                          </p:stCondLst>
                                        </p:cTn>
                                        <p:tgtEl>
                                          <p:spTgt spid="29"/>
                                        </p:tgtEl>
                                        <p:attrNameLst>
                                          <p:attrName>style.visibility</p:attrName>
                                        </p:attrNameLst>
                                      </p:cBhvr>
                                      <p:to>
                                        <p:strVal val="hidden"/>
                                      </p:to>
                                    </p:set>
                                  </p:childTnLst>
                                </p:cTn>
                              </p:par>
                            </p:childTnLst>
                          </p:cTn>
                        </p:par>
                        <p:par>
                          <p:cTn id="25" fill="hold">
                            <p:stCondLst>
                              <p:cond delay="150"/>
                            </p:stCondLst>
                            <p:childTnLst>
                              <p:par>
                                <p:cTn id="26" presetID="15" presetClass="exit" presetSubtype="0" fill="hold" grpId="0" nodeType="afterEffect">
                                  <p:stCondLst>
                                    <p:cond delay="0"/>
                                  </p:stCondLst>
                                  <p:childTnLst>
                                    <p:anim calcmode="lin" valueType="num">
                                      <p:cBhvr>
                                        <p:cTn id="27" dur="50"/>
                                        <p:tgtEl>
                                          <p:spTgt spid="30"/>
                                        </p:tgtEl>
                                        <p:attrNameLst>
                                          <p:attrName>ppt_w</p:attrName>
                                        </p:attrNameLst>
                                      </p:cBhvr>
                                      <p:tavLst>
                                        <p:tav tm="0">
                                          <p:val>
                                            <p:strVal val="ppt_w"/>
                                          </p:val>
                                        </p:tav>
                                        <p:tav tm="100000">
                                          <p:val>
                                            <p:fltVal val="0"/>
                                          </p:val>
                                        </p:tav>
                                      </p:tavLst>
                                    </p:anim>
                                    <p:anim calcmode="lin" valueType="num">
                                      <p:cBhvr>
                                        <p:cTn id="28" dur="50"/>
                                        <p:tgtEl>
                                          <p:spTgt spid="30"/>
                                        </p:tgtEl>
                                        <p:attrNameLst>
                                          <p:attrName>ppt_h</p:attrName>
                                        </p:attrNameLst>
                                      </p:cBhvr>
                                      <p:tavLst>
                                        <p:tav tm="0">
                                          <p:val>
                                            <p:strVal val="ppt_h"/>
                                          </p:val>
                                        </p:tav>
                                        <p:tav tm="100000">
                                          <p:val>
                                            <p:fltVal val="0"/>
                                          </p:val>
                                        </p:tav>
                                      </p:tavLst>
                                    </p:anim>
                                    <p:anim calcmode="lin" valueType="num">
                                      <p:cBhvr>
                                        <p:cTn id="29" dur="50"/>
                                        <p:tgtEl>
                                          <p:spTgt spid="3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0" dur="50"/>
                                        <p:tgtEl>
                                          <p:spTgt spid="3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1" dur="1" fill="hold">
                                          <p:stCondLst>
                                            <p:cond delay="49"/>
                                          </p:stCondLst>
                                        </p:cTn>
                                        <p:tgtEl>
                                          <p:spTgt spid="30"/>
                                        </p:tgtEl>
                                        <p:attrNameLst>
                                          <p:attrName>style.visibility</p:attrName>
                                        </p:attrNameLst>
                                      </p:cBhvr>
                                      <p:to>
                                        <p:strVal val="hidden"/>
                                      </p:to>
                                    </p:set>
                                  </p:childTnLst>
                                </p:cTn>
                              </p:par>
                            </p:childTnLst>
                          </p:cTn>
                        </p:par>
                        <p:par>
                          <p:cTn id="32" fill="hold">
                            <p:stCondLst>
                              <p:cond delay="200"/>
                            </p:stCondLst>
                            <p:childTnLst>
                              <p:par>
                                <p:cTn id="33" presetID="15" presetClass="exit" presetSubtype="0" fill="hold" grpId="0" nodeType="afterEffect">
                                  <p:stCondLst>
                                    <p:cond delay="0"/>
                                  </p:stCondLst>
                                  <p:childTnLst>
                                    <p:anim calcmode="lin" valueType="num">
                                      <p:cBhvr>
                                        <p:cTn id="34" dur="50"/>
                                        <p:tgtEl>
                                          <p:spTgt spid="31"/>
                                        </p:tgtEl>
                                        <p:attrNameLst>
                                          <p:attrName>ppt_w</p:attrName>
                                        </p:attrNameLst>
                                      </p:cBhvr>
                                      <p:tavLst>
                                        <p:tav tm="0">
                                          <p:val>
                                            <p:strVal val="ppt_w"/>
                                          </p:val>
                                        </p:tav>
                                        <p:tav tm="100000">
                                          <p:val>
                                            <p:fltVal val="0"/>
                                          </p:val>
                                        </p:tav>
                                      </p:tavLst>
                                    </p:anim>
                                    <p:anim calcmode="lin" valueType="num">
                                      <p:cBhvr>
                                        <p:cTn id="35" dur="50"/>
                                        <p:tgtEl>
                                          <p:spTgt spid="31"/>
                                        </p:tgtEl>
                                        <p:attrNameLst>
                                          <p:attrName>ppt_h</p:attrName>
                                        </p:attrNameLst>
                                      </p:cBhvr>
                                      <p:tavLst>
                                        <p:tav tm="0">
                                          <p:val>
                                            <p:strVal val="ppt_h"/>
                                          </p:val>
                                        </p:tav>
                                        <p:tav tm="100000">
                                          <p:val>
                                            <p:fltVal val="0"/>
                                          </p:val>
                                        </p:tav>
                                      </p:tavLst>
                                    </p:anim>
                                    <p:anim calcmode="lin" valueType="num">
                                      <p:cBhvr>
                                        <p:cTn id="36" dur="50"/>
                                        <p:tgtEl>
                                          <p:spTgt spid="31"/>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7" dur="50"/>
                                        <p:tgtEl>
                                          <p:spTgt spid="31"/>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8" dur="1" fill="hold">
                                          <p:stCondLst>
                                            <p:cond delay="49"/>
                                          </p:stCondLst>
                                        </p:cTn>
                                        <p:tgtEl>
                                          <p:spTgt spid="31"/>
                                        </p:tgtEl>
                                        <p:attrNameLst>
                                          <p:attrName>style.visibility</p:attrName>
                                        </p:attrNameLst>
                                      </p:cBhvr>
                                      <p:to>
                                        <p:strVal val="hidden"/>
                                      </p:to>
                                    </p:set>
                                  </p:childTnLst>
                                </p:cTn>
                              </p:par>
                            </p:childTnLst>
                          </p:cTn>
                        </p:par>
                        <p:par>
                          <p:cTn id="39" fill="hold">
                            <p:stCondLst>
                              <p:cond delay="250"/>
                            </p:stCondLst>
                            <p:childTnLst>
                              <p:par>
                                <p:cTn id="40" presetID="15" presetClass="exit" presetSubtype="0" fill="hold" grpId="0" nodeType="afterEffect">
                                  <p:stCondLst>
                                    <p:cond delay="0"/>
                                  </p:stCondLst>
                                  <p:childTnLst>
                                    <p:anim calcmode="lin" valueType="num">
                                      <p:cBhvr>
                                        <p:cTn id="41" dur="50"/>
                                        <p:tgtEl>
                                          <p:spTgt spid="32"/>
                                        </p:tgtEl>
                                        <p:attrNameLst>
                                          <p:attrName>ppt_w</p:attrName>
                                        </p:attrNameLst>
                                      </p:cBhvr>
                                      <p:tavLst>
                                        <p:tav tm="0">
                                          <p:val>
                                            <p:strVal val="ppt_w"/>
                                          </p:val>
                                        </p:tav>
                                        <p:tav tm="100000">
                                          <p:val>
                                            <p:fltVal val="0"/>
                                          </p:val>
                                        </p:tav>
                                      </p:tavLst>
                                    </p:anim>
                                    <p:anim calcmode="lin" valueType="num">
                                      <p:cBhvr>
                                        <p:cTn id="42" dur="50"/>
                                        <p:tgtEl>
                                          <p:spTgt spid="32"/>
                                        </p:tgtEl>
                                        <p:attrNameLst>
                                          <p:attrName>ppt_h</p:attrName>
                                        </p:attrNameLst>
                                      </p:cBhvr>
                                      <p:tavLst>
                                        <p:tav tm="0">
                                          <p:val>
                                            <p:strVal val="ppt_h"/>
                                          </p:val>
                                        </p:tav>
                                        <p:tav tm="100000">
                                          <p:val>
                                            <p:fltVal val="0"/>
                                          </p:val>
                                        </p:tav>
                                      </p:tavLst>
                                    </p:anim>
                                    <p:anim calcmode="lin" valueType="num">
                                      <p:cBhvr>
                                        <p:cTn id="43" dur="50"/>
                                        <p:tgtEl>
                                          <p:spTgt spid="32"/>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4" dur="50"/>
                                        <p:tgtEl>
                                          <p:spTgt spid="32"/>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5" dur="1" fill="hold">
                                          <p:stCondLst>
                                            <p:cond delay="49"/>
                                          </p:stCondLst>
                                        </p:cTn>
                                        <p:tgtEl>
                                          <p:spTgt spid="32"/>
                                        </p:tgtEl>
                                        <p:attrNameLst>
                                          <p:attrName>style.visibility</p:attrName>
                                        </p:attrNameLst>
                                      </p:cBhvr>
                                      <p:to>
                                        <p:strVal val="hidden"/>
                                      </p:to>
                                    </p:set>
                                  </p:childTnLst>
                                </p:cTn>
                              </p:par>
                            </p:childTnLst>
                          </p:cTn>
                        </p:par>
                        <p:par>
                          <p:cTn id="46" fill="hold">
                            <p:stCondLst>
                              <p:cond delay="300"/>
                            </p:stCondLst>
                            <p:childTnLst>
                              <p:par>
                                <p:cTn id="47" presetID="15" presetClass="exit" presetSubtype="0" fill="hold" grpId="0" nodeType="afterEffect">
                                  <p:stCondLst>
                                    <p:cond delay="0"/>
                                  </p:stCondLst>
                                  <p:childTnLst>
                                    <p:anim calcmode="lin" valueType="num">
                                      <p:cBhvr>
                                        <p:cTn id="48" dur="50"/>
                                        <p:tgtEl>
                                          <p:spTgt spid="33"/>
                                        </p:tgtEl>
                                        <p:attrNameLst>
                                          <p:attrName>ppt_w</p:attrName>
                                        </p:attrNameLst>
                                      </p:cBhvr>
                                      <p:tavLst>
                                        <p:tav tm="0">
                                          <p:val>
                                            <p:strVal val="ppt_w"/>
                                          </p:val>
                                        </p:tav>
                                        <p:tav tm="100000">
                                          <p:val>
                                            <p:fltVal val="0"/>
                                          </p:val>
                                        </p:tav>
                                      </p:tavLst>
                                    </p:anim>
                                    <p:anim calcmode="lin" valueType="num">
                                      <p:cBhvr>
                                        <p:cTn id="49" dur="50"/>
                                        <p:tgtEl>
                                          <p:spTgt spid="33"/>
                                        </p:tgtEl>
                                        <p:attrNameLst>
                                          <p:attrName>ppt_h</p:attrName>
                                        </p:attrNameLst>
                                      </p:cBhvr>
                                      <p:tavLst>
                                        <p:tav tm="0">
                                          <p:val>
                                            <p:strVal val="ppt_h"/>
                                          </p:val>
                                        </p:tav>
                                        <p:tav tm="100000">
                                          <p:val>
                                            <p:fltVal val="0"/>
                                          </p:val>
                                        </p:tav>
                                      </p:tavLst>
                                    </p:anim>
                                    <p:anim calcmode="lin" valueType="num">
                                      <p:cBhvr>
                                        <p:cTn id="50" dur="50"/>
                                        <p:tgtEl>
                                          <p:spTgt spid="33"/>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1" dur="50"/>
                                        <p:tgtEl>
                                          <p:spTgt spid="33"/>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2" dur="1" fill="hold">
                                          <p:stCondLst>
                                            <p:cond delay="49"/>
                                          </p:stCondLst>
                                        </p:cTn>
                                        <p:tgtEl>
                                          <p:spTgt spid="33"/>
                                        </p:tgtEl>
                                        <p:attrNameLst>
                                          <p:attrName>style.visibility</p:attrName>
                                        </p:attrNameLst>
                                      </p:cBhvr>
                                      <p:to>
                                        <p:strVal val="hidden"/>
                                      </p:to>
                                    </p:set>
                                  </p:childTnLst>
                                </p:cTn>
                              </p:par>
                            </p:childTnLst>
                          </p:cTn>
                        </p:par>
                        <p:par>
                          <p:cTn id="53" fill="hold">
                            <p:stCondLst>
                              <p:cond delay="350"/>
                            </p:stCondLst>
                            <p:childTnLst>
                              <p:par>
                                <p:cTn id="54" presetID="15" presetClass="exit" presetSubtype="0" fill="hold" grpId="0" nodeType="afterEffect">
                                  <p:stCondLst>
                                    <p:cond delay="0"/>
                                  </p:stCondLst>
                                  <p:childTnLst>
                                    <p:anim calcmode="lin" valueType="num">
                                      <p:cBhvr>
                                        <p:cTn id="55" dur="50"/>
                                        <p:tgtEl>
                                          <p:spTgt spid="34"/>
                                        </p:tgtEl>
                                        <p:attrNameLst>
                                          <p:attrName>ppt_w</p:attrName>
                                        </p:attrNameLst>
                                      </p:cBhvr>
                                      <p:tavLst>
                                        <p:tav tm="0">
                                          <p:val>
                                            <p:strVal val="ppt_w"/>
                                          </p:val>
                                        </p:tav>
                                        <p:tav tm="100000">
                                          <p:val>
                                            <p:fltVal val="0"/>
                                          </p:val>
                                        </p:tav>
                                      </p:tavLst>
                                    </p:anim>
                                    <p:anim calcmode="lin" valueType="num">
                                      <p:cBhvr>
                                        <p:cTn id="56" dur="50"/>
                                        <p:tgtEl>
                                          <p:spTgt spid="34"/>
                                        </p:tgtEl>
                                        <p:attrNameLst>
                                          <p:attrName>ppt_h</p:attrName>
                                        </p:attrNameLst>
                                      </p:cBhvr>
                                      <p:tavLst>
                                        <p:tav tm="0">
                                          <p:val>
                                            <p:strVal val="ppt_h"/>
                                          </p:val>
                                        </p:tav>
                                        <p:tav tm="100000">
                                          <p:val>
                                            <p:fltVal val="0"/>
                                          </p:val>
                                        </p:tav>
                                      </p:tavLst>
                                    </p:anim>
                                    <p:anim calcmode="lin" valueType="num">
                                      <p:cBhvr>
                                        <p:cTn id="57" dur="50"/>
                                        <p:tgtEl>
                                          <p:spTgt spid="3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8" dur="50"/>
                                        <p:tgtEl>
                                          <p:spTgt spid="3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9" dur="1" fill="hold">
                                          <p:stCondLst>
                                            <p:cond delay="49"/>
                                          </p:stCondLst>
                                        </p:cTn>
                                        <p:tgtEl>
                                          <p:spTgt spid="34"/>
                                        </p:tgtEl>
                                        <p:attrNameLst>
                                          <p:attrName>style.visibility</p:attrName>
                                        </p:attrNameLst>
                                      </p:cBhvr>
                                      <p:to>
                                        <p:strVal val="hidden"/>
                                      </p:to>
                                    </p:set>
                                  </p:childTnLst>
                                </p:cTn>
                              </p:par>
                            </p:childTnLst>
                          </p:cTn>
                        </p:par>
                        <p:par>
                          <p:cTn id="60" fill="hold">
                            <p:stCondLst>
                              <p:cond delay="400"/>
                            </p:stCondLst>
                            <p:childTnLst>
                              <p:par>
                                <p:cTn id="61" presetID="15" presetClass="exit" presetSubtype="0" fill="hold" grpId="0" nodeType="afterEffect">
                                  <p:stCondLst>
                                    <p:cond delay="0"/>
                                  </p:stCondLst>
                                  <p:childTnLst>
                                    <p:anim calcmode="lin" valueType="num">
                                      <p:cBhvr>
                                        <p:cTn id="62" dur="50"/>
                                        <p:tgtEl>
                                          <p:spTgt spid="35"/>
                                        </p:tgtEl>
                                        <p:attrNameLst>
                                          <p:attrName>ppt_w</p:attrName>
                                        </p:attrNameLst>
                                      </p:cBhvr>
                                      <p:tavLst>
                                        <p:tav tm="0">
                                          <p:val>
                                            <p:strVal val="ppt_w"/>
                                          </p:val>
                                        </p:tav>
                                        <p:tav tm="100000">
                                          <p:val>
                                            <p:fltVal val="0"/>
                                          </p:val>
                                        </p:tav>
                                      </p:tavLst>
                                    </p:anim>
                                    <p:anim calcmode="lin" valueType="num">
                                      <p:cBhvr>
                                        <p:cTn id="63" dur="50"/>
                                        <p:tgtEl>
                                          <p:spTgt spid="35"/>
                                        </p:tgtEl>
                                        <p:attrNameLst>
                                          <p:attrName>ppt_h</p:attrName>
                                        </p:attrNameLst>
                                      </p:cBhvr>
                                      <p:tavLst>
                                        <p:tav tm="0">
                                          <p:val>
                                            <p:strVal val="ppt_h"/>
                                          </p:val>
                                        </p:tav>
                                        <p:tav tm="100000">
                                          <p:val>
                                            <p:fltVal val="0"/>
                                          </p:val>
                                        </p:tav>
                                      </p:tavLst>
                                    </p:anim>
                                    <p:anim calcmode="lin" valueType="num">
                                      <p:cBhvr>
                                        <p:cTn id="64" dur="50"/>
                                        <p:tgtEl>
                                          <p:spTgt spid="35"/>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65" dur="50"/>
                                        <p:tgtEl>
                                          <p:spTgt spid="35"/>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66" dur="1" fill="hold">
                                          <p:stCondLst>
                                            <p:cond delay="49"/>
                                          </p:stCondLst>
                                        </p:cTn>
                                        <p:tgtEl>
                                          <p:spTgt spid="35"/>
                                        </p:tgtEl>
                                        <p:attrNameLst>
                                          <p:attrName>style.visibility</p:attrName>
                                        </p:attrNameLst>
                                      </p:cBhvr>
                                      <p:to>
                                        <p:strVal val="hidden"/>
                                      </p:to>
                                    </p:set>
                                  </p:childTnLst>
                                </p:cTn>
                              </p:par>
                            </p:childTnLst>
                          </p:cTn>
                        </p:par>
                        <p:par>
                          <p:cTn id="67" fill="hold">
                            <p:stCondLst>
                              <p:cond delay="450"/>
                            </p:stCondLst>
                            <p:childTnLst>
                              <p:par>
                                <p:cTn id="68" presetID="1" presetClass="mediacall" presetSubtype="0" fill="hold" nodeType="afterEffect">
                                  <p:stCondLst>
                                    <p:cond delay="0"/>
                                  </p:stCondLst>
                                  <p:childTnLst>
                                    <p:cmd type="call" cmd="playFrom(0.0)">
                                      <p:cBhvr>
                                        <p:cTn id="69" dur="47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0" fill="hold" display="0">
                  <p:stCondLst>
                    <p:cond delay="indefinite"/>
                  </p:stCondLst>
                  <p:endCondLst>
                    <p:cond evt="onStopAudio" delay="0">
                      <p:tgtEl>
                        <p:sldTgt/>
                      </p:tgtEl>
                    </p:cond>
                  </p:endCondLst>
                </p:cTn>
                <p:tgtEl>
                  <p:spTgt spid="2"/>
                </p:tgtEl>
              </p:cMediaNode>
            </p:audio>
          </p:childTnLst>
        </p:cTn>
      </p:par>
    </p:tnLst>
    <p:bldLst>
      <p:bldP spid="37" grpId="0" animBg="1"/>
      <p:bldP spid="27" grpId="0" animBg="1"/>
      <p:bldP spid="29" grpId="0" animBg="1"/>
      <p:bldP spid="30" grpId="0" animBg="1"/>
      <p:bldP spid="31" grpId="0" animBg="1"/>
      <p:bldP spid="32" grpId="0" animBg="1"/>
      <p:bldP spid="33" grpId="0" animBg="1"/>
      <p:bldP spid="34"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16632"/>
            <a:ext cx="9144000" cy="7602081"/>
          </a:xfrm>
          <a:prstGeom prst="rect">
            <a:avLst/>
          </a:prstGeom>
        </p:spPr>
        <p:style>
          <a:lnRef idx="0">
            <a:schemeClr val="dk1"/>
          </a:lnRef>
          <a:fillRef idx="3">
            <a:schemeClr val="dk1"/>
          </a:fillRef>
          <a:effectRef idx="3">
            <a:schemeClr val="dk1"/>
          </a:effectRef>
          <a:fontRef idx="minor">
            <a:schemeClr val="lt1"/>
          </a:fontRef>
        </p:style>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pt-BR" sz="4400" b="1" cap="all" dirty="0">
                <a:ln/>
                <a:solidFill>
                  <a:schemeClr val="accent1"/>
                </a:solidFill>
                <a:effectLst>
                  <a:outerShdw blurRad="19685" dist="12700" dir="5400000" algn="tl" rotWithShape="0">
                    <a:schemeClr val="accent1">
                      <a:satMod val="130000"/>
                      <a:alpha val="60000"/>
                    </a:schemeClr>
                  </a:outerShdw>
                </a:effectLst>
              </a:rPr>
              <a:t>Dicas especiais:</a:t>
            </a:r>
          </a:p>
          <a:p>
            <a:r>
              <a:rPr lang="pt-BR" sz="4400" b="1" cap="all" dirty="0">
                <a:ln/>
                <a:solidFill>
                  <a:schemeClr val="accent1"/>
                </a:solidFill>
                <a:effectLst>
                  <a:outerShdw blurRad="19685" dist="12700" dir="5400000" algn="tl" rotWithShape="0">
                    <a:schemeClr val="accent1">
                      <a:satMod val="130000"/>
                      <a:alpha val="60000"/>
                    </a:schemeClr>
                  </a:outerShdw>
                </a:effectLst>
              </a:rPr>
              <a:t>* Para substituir o ovo em suas receitas:</a:t>
            </a:r>
          </a:p>
          <a:p>
            <a:r>
              <a:rPr lang="pt-BR" sz="4400" b="1" cap="all" dirty="0">
                <a:ln/>
                <a:solidFill>
                  <a:schemeClr val="accent1"/>
                </a:solidFill>
                <a:effectLst>
                  <a:outerShdw blurRad="19685" dist="12700" dir="5400000" algn="tl" rotWithShape="0">
                    <a:schemeClr val="accent1">
                      <a:satMod val="130000"/>
                      <a:alpha val="60000"/>
                    </a:schemeClr>
                  </a:outerShdw>
                </a:effectLst>
              </a:rPr>
              <a:t>Misturar: 1 colher de chá (2 gr) de gelatina sem sabor com 3 colheres de sopa (45 ml) de água fria e 2 colheres de sopa(30 ml) + uma de chá(2 gr) de áqua fervendo e misturar tudo = 1 </a:t>
            </a:r>
            <a:r>
              <a:rPr lang="pt-BR" sz="4400" b="1" cap="all" dirty="0" smtClean="0">
                <a:ln/>
                <a:solidFill>
                  <a:schemeClr val="accent1"/>
                </a:solidFill>
                <a:effectLst>
                  <a:outerShdw blurRad="19685" dist="12700" dir="5400000" algn="tl" rotWithShape="0">
                    <a:schemeClr val="accent1">
                      <a:satMod val="130000"/>
                      <a:alpha val="60000"/>
                    </a:schemeClr>
                  </a:outerShdw>
                </a:effectLst>
              </a:rPr>
              <a:t>ovo</a:t>
            </a:r>
            <a:endParaRPr lang="pt-BR" sz="800" b="1" cap="all" dirty="0" smtClean="0">
              <a:ln/>
              <a:solidFill>
                <a:schemeClr val="accent1"/>
              </a:solidFill>
              <a:effectLst>
                <a:outerShdw blurRad="19685" dist="12700" dir="5400000" algn="tl" rotWithShape="0">
                  <a:schemeClr val="accent1">
                    <a:satMod val="130000"/>
                    <a:alpha val="60000"/>
                  </a:schemeClr>
                </a:outerShdw>
              </a:effectLst>
            </a:endParaRPr>
          </a:p>
          <a:p>
            <a:endParaRPr lang="pt-BR" sz="800" b="1" cap="all" dirty="0" smtClean="0">
              <a:ln/>
              <a:solidFill>
                <a:schemeClr val="accent1"/>
              </a:solidFill>
              <a:effectLst>
                <a:outerShdw blurRad="19685" dist="12700" dir="5400000" algn="tl" rotWithShape="0">
                  <a:schemeClr val="accent1">
                    <a:satMod val="130000"/>
                    <a:alpha val="60000"/>
                  </a:schemeClr>
                </a:outerShdw>
              </a:effectLst>
            </a:endParaRPr>
          </a:p>
          <a:p>
            <a:endParaRPr lang="pt-BR" sz="800" b="1" cap="all" dirty="0">
              <a:ln/>
              <a:solidFill>
                <a:schemeClr val="accent1"/>
              </a:solidFill>
              <a:effectLst>
                <a:outerShdw blurRad="19685" dist="12700" dir="5400000" algn="tl" rotWithShape="0">
                  <a:schemeClr val="accent1">
                    <a:satMod val="130000"/>
                    <a:alpha val="60000"/>
                  </a:schemeClr>
                </a:outerShdw>
              </a:effectLst>
            </a:endParaRPr>
          </a:p>
          <a:p>
            <a:endParaRPr lang="pt-BR" sz="800" b="1" cap="all" dirty="0" smtClean="0">
              <a:ln/>
              <a:solidFill>
                <a:schemeClr val="accent1"/>
              </a:solidFill>
              <a:effectLst>
                <a:outerShdw blurRad="19685" dist="12700" dir="5400000" algn="tl" rotWithShape="0">
                  <a:schemeClr val="accent1">
                    <a:satMod val="130000"/>
                    <a:alpha val="60000"/>
                  </a:schemeClr>
                </a:outerShdw>
              </a:effectLst>
            </a:endParaRPr>
          </a:p>
          <a:p>
            <a:endParaRPr lang="pt-BR" sz="800" b="1" cap="all" dirty="0">
              <a:ln/>
              <a:solidFill>
                <a:schemeClr val="accent1"/>
              </a:solidFill>
              <a:effectLst>
                <a:outerShdw blurRad="19685" dist="12700" dir="5400000" algn="tl" rotWithShape="0">
                  <a:schemeClr val="accent1">
                    <a:satMod val="130000"/>
                    <a:alpha val="60000"/>
                  </a:schemeClr>
                </a:outerShdw>
              </a:effectLst>
            </a:endParaRPr>
          </a:p>
          <a:p>
            <a:endParaRPr lang="pt-BR" sz="800" b="1" cap="all" dirty="0" smtClean="0">
              <a:ln/>
              <a:solidFill>
                <a:schemeClr val="accent1"/>
              </a:solidFill>
              <a:effectLst>
                <a:outerShdw blurRad="19685" dist="12700" dir="5400000" algn="tl" rotWithShape="0">
                  <a:schemeClr val="accent1">
                    <a:satMod val="130000"/>
                    <a:alpha val="60000"/>
                  </a:schemeClr>
                </a:outerShdw>
              </a:effectLst>
            </a:endParaRPr>
          </a:p>
        </p:txBody>
      </p:sp>
    </p:spTree>
    <p:extLst>
      <p:ext uri="{BB962C8B-B14F-4D97-AF65-F5344CB8AC3E}">
        <p14:creationId xmlns:p14="http://schemas.microsoft.com/office/powerpoint/2010/main" val="13299222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nip Single Corner Rectangle 36"/>
          <p:cNvSpPr/>
          <p:nvPr/>
        </p:nvSpPr>
        <p:spPr>
          <a:xfrm>
            <a:off x="1115616" y="252887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Snip Single Corner Rectangle 26"/>
          <p:cNvSpPr/>
          <p:nvPr/>
        </p:nvSpPr>
        <p:spPr>
          <a:xfrm>
            <a:off x="1235012" y="26679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Snip Single Corner Rectangle 28"/>
          <p:cNvSpPr/>
          <p:nvPr/>
        </p:nvSpPr>
        <p:spPr>
          <a:xfrm>
            <a:off x="1387412" y="28203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Snip Single Corner Rectangle 29"/>
          <p:cNvSpPr/>
          <p:nvPr/>
        </p:nvSpPr>
        <p:spPr>
          <a:xfrm>
            <a:off x="1539812" y="29727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Snip Single Corner Rectangle 30"/>
          <p:cNvSpPr/>
          <p:nvPr/>
        </p:nvSpPr>
        <p:spPr>
          <a:xfrm>
            <a:off x="1692212" y="31251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Snip Single Corner Rectangle 31"/>
          <p:cNvSpPr/>
          <p:nvPr/>
        </p:nvSpPr>
        <p:spPr>
          <a:xfrm>
            <a:off x="1844612" y="32775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Snip Single Corner Rectangle 32"/>
          <p:cNvSpPr/>
          <p:nvPr/>
        </p:nvSpPr>
        <p:spPr>
          <a:xfrm>
            <a:off x="1997012" y="34299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Snip Single Corner Rectangle 34"/>
          <p:cNvSpPr/>
          <p:nvPr/>
        </p:nvSpPr>
        <p:spPr>
          <a:xfrm>
            <a:off x="2051720" y="2132856"/>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8000" dirty="0" smtClean="0">
                <a:latin typeface="+mj-lt"/>
              </a:rPr>
              <a:t>Frango</a:t>
            </a:r>
          </a:p>
          <a:p>
            <a:pPr algn="ctr"/>
            <a:endParaRPr lang="pt-BR" sz="4400" dirty="0" smtClean="0">
              <a:latin typeface="+mj-lt"/>
            </a:endParaRPr>
          </a:p>
          <a:p>
            <a:pPr algn="ctr"/>
            <a:endParaRPr lang="pt-BR" sz="1050" dirty="0">
              <a:latin typeface="+mj-lt"/>
            </a:endParaRPr>
          </a:p>
          <a:p>
            <a:pPr algn="ctr"/>
            <a:endParaRPr lang="pt-BR" sz="1050" dirty="0" smtClean="0"/>
          </a:p>
          <a:p>
            <a:pPr algn="ctr"/>
            <a:endParaRPr lang="pt-BR" sz="1050" dirty="0"/>
          </a:p>
          <a:p>
            <a:pPr algn="ctr"/>
            <a:endParaRPr lang="pt-BR" dirty="0" smtClean="0"/>
          </a:p>
          <a:p>
            <a:pPr algn="ctr"/>
            <a:endParaRPr lang="pt-BR" dirty="0"/>
          </a:p>
        </p:txBody>
      </p:sp>
      <p:sp>
        <p:nvSpPr>
          <p:cNvPr id="34" name="Snip Single Corner Rectangle 33"/>
          <p:cNvSpPr/>
          <p:nvPr/>
        </p:nvSpPr>
        <p:spPr>
          <a:xfrm>
            <a:off x="2149412" y="3582350"/>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Snip Single Corner Rectangle 35"/>
          <p:cNvSpPr/>
          <p:nvPr/>
        </p:nvSpPr>
        <p:spPr>
          <a:xfrm>
            <a:off x="2454212" y="3933056"/>
            <a:ext cx="6408712" cy="2664296"/>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6000" dirty="0" smtClean="0"/>
              <a:t>Temas Abordados</a:t>
            </a:r>
            <a:endParaRPr lang="pt-BR" sz="6000" dirty="0"/>
          </a:p>
        </p:txBody>
      </p:sp>
    </p:spTree>
    <p:extLst>
      <p:ext uri="{BB962C8B-B14F-4D97-AF65-F5344CB8AC3E}">
        <p14:creationId xmlns:p14="http://schemas.microsoft.com/office/powerpoint/2010/main" val="35745413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1.bp.blogspot.com/_U_d8emXsUus/S81L391CDpI/AAAAAAAAANQ/RdHMF_VAZz8/s1600/frango-assa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63" y="0"/>
            <a:ext cx="9128137" cy="6850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548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379685"/>
            <a:ext cx="8856984" cy="6001643"/>
          </a:xfrm>
          <a:prstGeom prst="rect">
            <a:avLst/>
          </a:prstGeom>
          <a:noFill/>
        </p:spPr>
        <p:txBody>
          <a:bodyPr wrap="square" rtlCol="0">
            <a:spAutoFit/>
          </a:bodyPr>
          <a:lstStyle/>
          <a:p>
            <a:r>
              <a:rPr lang="pt-BR" sz="4800" b="1" i="1" dirty="0"/>
              <a:t>Ingredientes: </a:t>
            </a:r>
            <a:r>
              <a:rPr lang="pt-BR" sz="4800" i="1" dirty="0"/>
              <a:t>Para 1 kg de carne de frango desossado, limão, temperos em geral, 1 colher de cha de sal, 2 tabletes de Knorr de galinha, 6 folhas de gelatina incolor ou 2 </a:t>
            </a:r>
            <a:r>
              <a:rPr lang="pt-BR" sz="4800" i="1" dirty="0" smtClean="0"/>
              <a:t>sachês de </a:t>
            </a:r>
            <a:r>
              <a:rPr lang="pt-BR" sz="4800" i="1" dirty="0"/>
              <a:t>gelatina em pó incolor. </a:t>
            </a:r>
            <a:endParaRPr lang="pt-BR" sz="4800" dirty="0">
              <a:latin typeface="+mj-lt"/>
            </a:endParaRPr>
          </a:p>
        </p:txBody>
      </p:sp>
    </p:spTree>
    <p:extLst>
      <p:ext uri="{BB962C8B-B14F-4D97-AF65-F5344CB8AC3E}">
        <p14:creationId xmlns:p14="http://schemas.microsoft.com/office/powerpoint/2010/main" val="27624442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ustom 11">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472</TotalTime>
  <Words>1646</Words>
  <Application>Microsoft Office PowerPoint</Application>
  <PresentationFormat>On-screen Show (4:3)</PresentationFormat>
  <Paragraphs>128</Paragraphs>
  <Slides>59</Slides>
  <Notes>0</Notes>
  <HiddenSlides>0</HiddenSlides>
  <MMClips>1</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Verve</vt:lpstr>
      <vt:lpstr>Dicas de Armazenamento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Palavras vindas do Senhor</dc:title>
  <dc:creator>Breno</dc:creator>
  <cp:lastModifiedBy>Breno</cp:lastModifiedBy>
  <cp:revision>44</cp:revision>
  <dcterms:created xsi:type="dcterms:W3CDTF">2011-05-28T14:54:16Z</dcterms:created>
  <dcterms:modified xsi:type="dcterms:W3CDTF">2011-06-09T20:56:32Z</dcterms:modified>
</cp:coreProperties>
</file>